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636" r:id="rId3"/>
    <p:sldId id="638" r:id="rId4"/>
    <p:sldId id="730" r:id="rId5"/>
    <p:sldId id="639" r:id="rId6"/>
    <p:sldId id="687" r:id="rId7"/>
    <p:sldId id="726" r:id="rId8"/>
    <p:sldId id="727" r:id="rId9"/>
    <p:sldId id="728" r:id="rId10"/>
    <p:sldId id="729" r:id="rId11"/>
    <p:sldId id="646" r:id="rId12"/>
    <p:sldId id="647" r:id="rId13"/>
    <p:sldId id="648" r:id="rId14"/>
    <p:sldId id="649" r:id="rId15"/>
    <p:sldId id="640" r:id="rId16"/>
    <p:sldId id="653" r:id="rId17"/>
    <p:sldId id="676" r:id="rId18"/>
    <p:sldId id="652" r:id="rId19"/>
    <p:sldId id="654" r:id="rId20"/>
    <p:sldId id="655" r:id="rId21"/>
    <p:sldId id="656" r:id="rId22"/>
    <p:sldId id="657" r:id="rId23"/>
    <p:sldId id="662" r:id="rId24"/>
    <p:sldId id="663" r:id="rId25"/>
    <p:sldId id="715" r:id="rId26"/>
    <p:sldId id="665" r:id="rId27"/>
    <p:sldId id="701" r:id="rId28"/>
    <p:sldId id="591" r:id="rId29"/>
    <p:sldId id="593" r:id="rId30"/>
    <p:sldId id="595" r:id="rId31"/>
    <p:sldId id="596" r:id="rId32"/>
    <p:sldId id="717" r:id="rId33"/>
    <p:sldId id="719" r:id="rId34"/>
    <p:sldId id="718" r:id="rId35"/>
    <p:sldId id="720" r:id="rId36"/>
    <p:sldId id="710" r:id="rId37"/>
    <p:sldId id="607" r:id="rId38"/>
    <p:sldId id="721" r:id="rId39"/>
    <p:sldId id="722" r:id="rId40"/>
    <p:sldId id="723" r:id="rId41"/>
    <p:sldId id="724" r:id="rId42"/>
    <p:sldId id="725" r:id="rId43"/>
    <p:sldId id="362" r:id="rId44"/>
    <p:sldId id="294"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enne Monroe" initials="AM" lastIdx="3" clrIdx="0">
    <p:extLst>
      <p:ext uri="{19B8F6BF-5375-455C-9EA6-DF929625EA0E}">
        <p15:presenceInfo xmlns:p15="http://schemas.microsoft.com/office/powerpoint/2012/main" userId="Adrienne Monr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3" autoAdjust="0"/>
    <p:restoredTop sz="95351" autoAdjust="0"/>
  </p:normalViewPr>
  <p:slideViewPr>
    <p:cSldViewPr>
      <p:cViewPr>
        <p:scale>
          <a:sx n="100" d="100"/>
          <a:sy n="100" d="100"/>
        </p:scale>
        <p:origin x="2678" y="25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EDE85F0-9193-4A5F-8E7D-74B00A0C9CA8}" type="datetimeFigureOut">
              <a:rPr lang="en-US" smtClean="0"/>
              <a:t>8/23/2022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C5E9C05-A09C-42B2-9D01-1AF64A8D446D}" type="slidenum">
              <a:rPr lang="en-US" smtClean="0"/>
              <a:t>‹#›</a:t>
            </a:fld>
            <a:endParaRPr lang="en-US"/>
          </a:p>
        </p:txBody>
      </p:sp>
    </p:spTree>
    <p:extLst>
      <p:ext uri="{BB962C8B-B14F-4D97-AF65-F5344CB8AC3E}">
        <p14:creationId xmlns:p14="http://schemas.microsoft.com/office/powerpoint/2010/main" val="1773293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10D1FD-3B6B-44B6-AFC9-BE664E5DFD37}" type="datetimeFigureOut">
              <a:rPr lang="en-US" smtClean="0"/>
              <a:t>8/23/2022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3CB98F-CD39-4DA3-BDDE-F27BF010E1CC}" type="slidenum">
              <a:rPr lang="en-US" smtClean="0"/>
              <a:t>‹#›</a:t>
            </a:fld>
            <a:endParaRPr lang="en-US"/>
          </a:p>
        </p:txBody>
      </p:sp>
    </p:spTree>
    <p:extLst>
      <p:ext uri="{BB962C8B-B14F-4D97-AF65-F5344CB8AC3E}">
        <p14:creationId xmlns:p14="http://schemas.microsoft.com/office/powerpoint/2010/main" val="285813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245EC76-14B5-F404-EEA7-176FC62D1C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CC5E2945-2FCA-8741-1187-94265479CA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r>
              <a:rPr lang="en-US" altLang="en-US" sz="1800">
                <a:ea typeface="Calibri" panose="020F0502020204030204" pitchFamily="34" charset="0"/>
                <a:cs typeface="Times New Roman" panose="02020603050405020304" pitchFamily="18" charset="0"/>
              </a:rPr>
              <a:t>In support of the requested CIP’s I would like to take the opportunity to discuss the importance of “Overwatch” as it relates to the need for updates to our technology. “Overwatch is a corrections command and control platform utilizing technology as a force multiplier to mitigate staff shortages, inadequate technology, antiquated communications systems and inadequate staff professional development.” Essentially, we can forecast offender population growth; however, staffing is not projected to increase as rapidly. Therefore, it is imperative for us to illustrate the need for consideration and approval of the items listed. Thank you.  </a:t>
            </a:r>
          </a:p>
          <a:p>
            <a:endParaRPr lang="en-US" altLang="en-US"/>
          </a:p>
        </p:txBody>
      </p:sp>
      <p:sp>
        <p:nvSpPr>
          <p:cNvPr id="13316" name="Slide Number Placeholder 3">
            <a:extLst>
              <a:ext uri="{FF2B5EF4-FFF2-40B4-BE49-F238E27FC236}">
                <a16:creationId xmlns:a16="http://schemas.microsoft.com/office/drawing/2014/main" id="{DBBF853A-B5CC-FC91-1E7A-8B44EFCB0F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C7E5E9A-285E-4280-813B-C150F084DFC4}" type="slidenum">
              <a:rPr lang="en-US" altLang="en-US" smtClean="0"/>
              <a:pPr/>
              <a:t>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3CB98F-CD39-4DA3-BDDE-F27BF010E1CC}" type="slidenum">
              <a:rPr lang="en-US" smtClean="0"/>
              <a:t>7</a:t>
            </a:fld>
            <a:endParaRPr lang="en-US"/>
          </a:p>
        </p:txBody>
      </p:sp>
    </p:spTree>
    <p:extLst>
      <p:ext uri="{BB962C8B-B14F-4D97-AF65-F5344CB8AC3E}">
        <p14:creationId xmlns:p14="http://schemas.microsoft.com/office/powerpoint/2010/main" val="226597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3CB98F-CD39-4DA3-BDDE-F27BF010E1CC}" type="slidenum">
              <a:rPr lang="en-US" smtClean="0"/>
              <a:t>22</a:t>
            </a:fld>
            <a:endParaRPr lang="en-US"/>
          </a:p>
        </p:txBody>
      </p:sp>
    </p:spTree>
    <p:extLst>
      <p:ext uri="{BB962C8B-B14F-4D97-AF65-F5344CB8AC3E}">
        <p14:creationId xmlns:p14="http://schemas.microsoft.com/office/powerpoint/2010/main" val="283184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3CB98F-CD39-4DA3-BDDE-F27BF010E1CC}" type="slidenum">
              <a:rPr lang="en-US" smtClean="0"/>
              <a:t>38</a:t>
            </a:fld>
            <a:endParaRPr lang="en-US"/>
          </a:p>
        </p:txBody>
      </p:sp>
    </p:spTree>
    <p:extLst>
      <p:ext uri="{BB962C8B-B14F-4D97-AF65-F5344CB8AC3E}">
        <p14:creationId xmlns:p14="http://schemas.microsoft.com/office/powerpoint/2010/main" val="223502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CB98F-CD39-4DA3-BDDE-F27BF010E1CC}" type="slidenum">
              <a:rPr lang="en-US" smtClean="0"/>
              <a:t>43</a:t>
            </a:fld>
            <a:endParaRPr lang="en-US"/>
          </a:p>
        </p:txBody>
      </p:sp>
    </p:spTree>
    <p:extLst>
      <p:ext uri="{BB962C8B-B14F-4D97-AF65-F5344CB8AC3E}">
        <p14:creationId xmlns:p14="http://schemas.microsoft.com/office/powerpoint/2010/main" val="155735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CB98F-CD39-4DA3-BDDE-F27BF010E1CC}" type="slidenum">
              <a:rPr lang="en-US" smtClean="0"/>
              <a:t>44</a:t>
            </a:fld>
            <a:endParaRPr lang="en-US"/>
          </a:p>
        </p:txBody>
      </p:sp>
    </p:spTree>
    <p:extLst>
      <p:ext uri="{BB962C8B-B14F-4D97-AF65-F5344CB8AC3E}">
        <p14:creationId xmlns:p14="http://schemas.microsoft.com/office/powerpoint/2010/main" val="351715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2BD6-45C1-4257-89D8-F1A7A6DC92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1A8A0C7-EFCC-4E0E-8297-BB8BB1979D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F46475C-43F0-4BAF-A2ED-82D992F43C3F}"/>
              </a:ext>
            </a:extLst>
          </p:cNvPr>
          <p:cNvSpPr>
            <a:spLocks noGrp="1"/>
          </p:cNvSpPr>
          <p:nvPr>
            <p:ph type="dt" sz="half" idx="10"/>
          </p:nvPr>
        </p:nvSpPr>
        <p:spPr>
          <a:xfrm>
            <a:off x="838200" y="6356350"/>
            <a:ext cx="2743200" cy="365125"/>
          </a:xfrm>
          <a:prstGeom prst="rect">
            <a:avLst/>
          </a:prstGeom>
        </p:spPr>
        <p:txBody>
          <a:bodyPr/>
          <a:lstStyle/>
          <a:p>
            <a:fld id="{63B1CBA2-0C0B-4164-8B64-C8A27ED4290D}" type="datetimeFigureOut">
              <a:rPr lang="en-US" smtClean="0"/>
              <a:t>8/23/2022</a:t>
            </a:fld>
            <a:endParaRPr lang="en-US"/>
          </a:p>
        </p:txBody>
      </p:sp>
      <p:sp>
        <p:nvSpPr>
          <p:cNvPr id="5" name="Footer Placeholder 4">
            <a:extLst>
              <a:ext uri="{FF2B5EF4-FFF2-40B4-BE49-F238E27FC236}">
                <a16:creationId xmlns:a16="http://schemas.microsoft.com/office/drawing/2014/main" id="{3973403D-748D-4B94-BBA4-3356D7D25A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D1B013-EE97-40AA-9F25-82DAE9D1C03D}"/>
              </a:ext>
            </a:extLst>
          </p:cNvPr>
          <p:cNvSpPr>
            <a:spLocks noGrp="1"/>
          </p:cNvSpPr>
          <p:nvPr>
            <p:ph type="sldNum" sz="quarter" idx="12"/>
          </p:nvPr>
        </p:nvSpPr>
        <p:spPr>
          <a:xfrm>
            <a:off x="8610600" y="6356350"/>
            <a:ext cx="2743200" cy="365125"/>
          </a:xfrm>
          <a:prstGeom prst="rect">
            <a:avLst/>
          </a:prstGeom>
        </p:spPr>
        <p:txBody>
          <a:bodyPr/>
          <a:lstStyle/>
          <a:p>
            <a:fld id="{4173ADC1-BB11-4808-8432-6045190281A1}" type="slidenum">
              <a:rPr lang="en-US" smtClean="0"/>
              <a:t>‹#›</a:t>
            </a:fld>
            <a:endParaRPr lang="en-US"/>
          </a:p>
        </p:txBody>
      </p:sp>
    </p:spTree>
    <p:extLst>
      <p:ext uri="{BB962C8B-B14F-4D97-AF65-F5344CB8AC3E}">
        <p14:creationId xmlns:p14="http://schemas.microsoft.com/office/powerpoint/2010/main" val="159200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C0F6-4F72-4003-A598-7F98600AAD1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0DD3E62-DD7C-4343-9C73-B2697DB9B5B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2F94508-14DE-4407-B645-AFBEDEA20434}"/>
              </a:ext>
            </a:extLst>
          </p:cNvPr>
          <p:cNvSpPr>
            <a:spLocks noGrp="1"/>
          </p:cNvSpPr>
          <p:nvPr>
            <p:ph type="dt" sz="half" idx="10"/>
          </p:nvPr>
        </p:nvSpPr>
        <p:spPr>
          <a:xfrm>
            <a:off x="838200" y="6356350"/>
            <a:ext cx="2743200" cy="365125"/>
          </a:xfrm>
          <a:prstGeom prst="rect">
            <a:avLst/>
          </a:prstGeom>
        </p:spPr>
        <p:txBody>
          <a:bodyPr/>
          <a:lstStyle/>
          <a:p>
            <a:fld id="{63B1CBA2-0C0B-4164-8B64-C8A27ED4290D}" type="datetimeFigureOut">
              <a:rPr lang="en-US" smtClean="0"/>
              <a:t>8/23/2022</a:t>
            </a:fld>
            <a:endParaRPr lang="en-US"/>
          </a:p>
        </p:txBody>
      </p:sp>
      <p:sp>
        <p:nvSpPr>
          <p:cNvPr id="5" name="Footer Placeholder 4">
            <a:extLst>
              <a:ext uri="{FF2B5EF4-FFF2-40B4-BE49-F238E27FC236}">
                <a16:creationId xmlns:a16="http://schemas.microsoft.com/office/drawing/2014/main" id="{74A5AF00-E04E-410E-ACAC-C31B009A45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4EC0AA-9FBA-4699-B95C-FD2DDD5EAC67}"/>
              </a:ext>
            </a:extLst>
          </p:cNvPr>
          <p:cNvSpPr>
            <a:spLocks noGrp="1"/>
          </p:cNvSpPr>
          <p:nvPr>
            <p:ph type="sldNum" sz="quarter" idx="12"/>
          </p:nvPr>
        </p:nvSpPr>
        <p:spPr>
          <a:xfrm>
            <a:off x="8610600" y="6356350"/>
            <a:ext cx="2743200" cy="365125"/>
          </a:xfrm>
          <a:prstGeom prst="rect">
            <a:avLst/>
          </a:prstGeom>
        </p:spPr>
        <p:txBody>
          <a:bodyPr/>
          <a:lstStyle/>
          <a:p>
            <a:fld id="{4173ADC1-BB11-4808-8432-6045190281A1}" type="slidenum">
              <a:rPr lang="en-US" smtClean="0"/>
              <a:t>‹#›</a:t>
            </a:fld>
            <a:endParaRPr lang="en-US"/>
          </a:p>
        </p:txBody>
      </p:sp>
    </p:spTree>
    <p:extLst>
      <p:ext uri="{BB962C8B-B14F-4D97-AF65-F5344CB8AC3E}">
        <p14:creationId xmlns:p14="http://schemas.microsoft.com/office/powerpoint/2010/main" val="155935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lvl1pPr>
              <a:defRPr>
                <a:solidFill>
                  <a:schemeClr val="accent5"/>
                </a:solidFill>
              </a:defRPr>
            </a:lvl1pPr>
          </a:lstStyle>
          <a:p>
            <a:r>
              <a:rPr lang="en-US" dirty="0"/>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384800" cy="4114800"/>
          </a:xfrm>
        </p:spPr>
        <p:txBody>
          <a:bodyPr rtlCol="0">
            <a:normAutofit/>
          </a:bodyPr>
          <a:lstStyle/>
          <a:p>
            <a:pPr lvl="0"/>
            <a:endParaRPr lang="en-US" noProof="0" dirty="0"/>
          </a:p>
        </p:txBody>
      </p:sp>
      <p:sp>
        <p:nvSpPr>
          <p:cNvPr id="5" name="Date Placeholder 3">
            <a:extLst>
              <a:ext uri="{FF2B5EF4-FFF2-40B4-BE49-F238E27FC236}">
                <a16:creationId xmlns:a16="http://schemas.microsoft.com/office/drawing/2014/main" id="{8E527377-7AD7-52B9-EB1A-8980130E546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C708317D-4A62-1431-E992-ED27798D240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0645389-0BA4-E30E-1CB3-0C7023BBEA7F}"/>
              </a:ext>
            </a:extLst>
          </p:cNvPr>
          <p:cNvSpPr>
            <a:spLocks noGrp="1"/>
          </p:cNvSpPr>
          <p:nvPr>
            <p:ph type="sldNum" sz="quarter" idx="12"/>
          </p:nvPr>
        </p:nvSpPr>
        <p:spPr/>
        <p:txBody>
          <a:bodyPr/>
          <a:lstStyle>
            <a:lvl1pPr>
              <a:defRPr/>
            </a:lvl1pPr>
          </a:lstStyle>
          <a:p>
            <a:pPr>
              <a:defRPr/>
            </a:pPr>
            <a:fld id="{28A0F9BF-2C64-4330-A4C6-25538393090C}" type="slidenum">
              <a:rPr lang="en-US" altLang="en-US"/>
              <a:pPr>
                <a:defRPr/>
              </a:pPr>
              <a:t>‹#›</a:t>
            </a:fld>
            <a:endParaRPr lang="en-US" altLang="en-US"/>
          </a:p>
        </p:txBody>
      </p:sp>
    </p:spTree>
    <p:extLst>
      <p:ext uri="{BB962C8B-B14F-4D97-AF65-F5344CB8AC3E}">
        <p14:creationId xmlns:p14="http://schemas.microsoft.com/office/powerpoint/2010/main" val="49218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47A12193-E99D-7646-E970-6900ECA54E8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003115B9-0396-C874-2095-52BB6260D5F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4E2927C9-0BD3-E9C4-3A86-8901CF712107}"/>
              </a:ext>
            </a:extLst>
          </p:cNvPr>
          <p:cNvSpPr>
            <a:spLocks noGrp="1"/>
          </p:cNvSpPr>
          <p:nvPr>
            <p:ph type="sldNum" sz="quarter" idx="12"/>
          </p:nvPr>
        </p:nvSpPr>
        <p:spPr/>
        <p:txBody>
          <a:bodyPr/>
          <a:lstStyle>
            <a:lvl1pPr>
              <a:defRPr/>
            </a:lvl1pPr>
          </a:lstStyle>
          <a:p>
            <a:pPr>
              <a:defRPr/>
            </a:pPr>
            <a:fld id="{907CEEA0-C3D5-4037-AFB7-934F3EFA076B}" type="slidenum">
              <a:rPr lang="en-US" altLang="en-US"/>
              <a:pPr>
                <a:defRPr/>
              </a:pPr>
              <a:t>‹#›</a:t>
            </a:fld>
            <a:endParaRPr lang="en-US" altLang="en-US"/>
          </a:p>
        </p:txBody>
      </p:sp>
    </p:spTree>
    <p:extLst>
      <p:ext uri="{BB962C8B-B14F-4D97-AF65-F5344CB8AC3E}">
        <p14:creationId xmlns:p14="http://schemas.microsoft.com/office/powerpoint/2010/main" val="156009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a:solidFill>
                  <a:schemeClr val="accent5"/>
                </a:solidFill>
              </a:defRPr>
            </a:lvl1pPr>
          </a:lstStyle>
          <a:p>
            <a:r>
              <a:rPr lang="en-US" dirty="0"/>
              <a:t>Click to edit Master title style</a:t>
            </a:r>
          </a:p>
        </p:txBody>
      </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BE31D8D7-38E6-9C1D-5563-8C9AA3ECD7ED}"/>
              </a:ext>
            </a:extLst>
          </p:cNvPr>
          <p:cNvSpPr>
            <a:spLocks noGrp="1"/>
          </p:cNvSpPr>
          <p:nvPr>
            <p:ph type="dt" sz="half" idx="15"/>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CAE01C41-998A-78DD-8A0D-A76F1B621706}"/>
              </a:ext>
            </a:extLst>
          </p:cNvPr>
          <p:cNvSpPr>
            <a:spLocks noGrp="1"/>
          </p:cNvSpPr>
          <p:nvPr>
            <p:ph type="ftr" sz="quarter" idx="16"/>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72AE0662-0AF9-3732-A824-B739B46B66EA}"/>
              </a:ext>
            </a:extLst>
          </p:cNvPr>
          <p:cNvSpPr>
            <a:spLocks noGrp="1"/>
          </p:cNvSpPr>
          <p:nvPr>
            <p:ph type="sldNum" sz="quarter" idx="17"/>
          </p:nvPr>
        </p:nvSpPr>
        <p:spPr/>
        <p:txBody>
          <a:bodyPr/>
          <a:lstStyle>
            <a:lvl1pPr>
              <a:defRPr/>
            </a:lvl1pPr>
          </a:lstStyle>
          <a:p>
            <a:pPr>
              <a:defRPr/>
            </a:pPr>
            <a:fld id="{4015A5C7-8D37-4B4E-A590-3F183B4FFA08}" type="slidenum">
              <a:rPr lang="en-US" altLang="en-US"/>
              <a:pPr>
                <a:defRPr/>
              </a:pPr>
              <a:t>‹#›</a:t>
            </a:fld>
            <a:endParaRPr lang="en-US" altLang="en-US"/>
          </a:p>
        </p:txBody>
      </p:sp>
    </p:spTree>
    <p:extLst>
      <p:ext uri="{BB962C8B-B14F-4D97-AF65-F5344CB8AC3E}">
        <p14:creationId xmlns:p14="http://schemas.microsoft.com/office/powerpoint/2010/main" val="32165563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5DAB31-B214-4F6C-A451-06790C72407E}"/>
              </a:ext>
            </a:extLst>
          </p:cNvPr>
          <p:cNvSpPr/>
          <p:nvPr userDrawn="1"/>
        </p:nvSpPr>
        <p:spPr>
          <a:xfrm>
            <a:off x="-12700" y="6248400"/>
            <a:ext cx="12204700" cy="609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59FDA6E7-AFE8-4288-90C5-29B651E671B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8600" y="5715000"/>
            <a:ext cx="996155" cy="996155"/>
          </a:xfrm>
          <a:prstGeom prst="rect">
            <a:avLst/>
          </a:prstGeom>
        </p:spPr>
      </p:pic>
    </p:spTree>
    <p:extLst>
      <p:ext uri="{BB962C8B-B14F-4D97-AF65-F5344CB8AC3E}">
        <p14:creationId xmlns:p14="http://schemas.microsoft.com/office/powerpoint/2010/main" val="2253120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CD19D2-93F9-4705-A37B-862A4988DE28}"/>
              </a:ext>
            </a:extLst>
          </p:cNvPr>
          <p:cNvSpPr>
            <a:spLocks noGrp="1"/>
          </p:cNvSpPr>
          <p:nvPr>
            <p:ph type="ctrTitle"/>
          </p:nvPr>
        </p:nvSpPr>
        <p:spPr/>
        <p:txBody>
          <a:bodyPr/>
          <a:lstStyle/>
          <a:p>
            <a:endParaRPr lang="en-CA"/>
          </a:p>
        </p:txBody>
      </p:sp>
      <p:pic>
        <p:nvPicPr>
          <p:cNvPr id="11" name="Picture 10" descr="A close up of a sign&#10;&#10;Description automatically generated">
            <a:extLst>
              <a:ext uri="{FF2B5EF4-FFF2-40B4-BE49-F238E27FC236}">
                <a16:creationId xmlns:a16="http://schemas.microsoft.com/office/drawing/2014/main" id="{6B366FCD-FB3E-483F-AA4F-1C3C4A055446}"/>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10921" t="41935"/>
          <a:stretch/>
        </p:blipFill>
        <p:spPr>
          <a:xfrm>
            <a:off x="-12700" y="-1"/>
            <a:ext cx="12204700" cy="6032946"/>
          </a:xfrm>
          <a:prstGeom prst="rect">
            <a:avLst/>
          </a:prstGeom>
        </p:spPr>
      </p:pic>
      <p:sp>
        <p:nvSpPr>
          <p:cNvPr id="12" name="Rectangle 11">
            <a:extLst>
              <a:ext uri="{FF2B5EF4-FFF2-40B4-BE49-F238E27FC236}">
                <a16:creationId xmlns:a16="http://schemas.microsoft.com/office/drawing/2014/main" id="{74689423-3759-4713-8417-4CB8C2530F65}"/>
              </a:ext>
            </a:extLst>
          </p:cNvPr>
          <p:cNvSpPr/>
          <p:nvPr/>
        </p:nvSpPr>
        <p:spPr>
          <a:xfrm>
            <a:off x="-12700" y="4564582"/>
            <a:ext cx="12204700" cy="2133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a:extLst>
              <a:ext uri="{FF2B5EF4-FFF2-40B4-BE49-F238E27FC236}">
                <a16:creationId xmlns:a16="http://schemas.microsoft.com/office/drawing/2014/main" id="{FDE61B27-2BD2-4191-9F55-59A3557C7F40}"/>
              </a:ext>
            </a:extLst>
          </p:cNvPr>
          <p:cNvSpPr txBox="1">
            <a:spLocks/>
          </p:cNvSpPr>
          <p:nvPr/>
        </p:nvSpPr>
        <p:spPr>
          <a:xfrm>
            <a:off x="2362200" y="4840437"/>
            <a:ext cx="9394825" cy="559396"/>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chemeClr val="bg1"/>
                </a:solidFill>
                <a:latin typeface="+mn-lt"/>
                <a:cs typeface="Arial" panose="020B0604020202020204" pitchFamily="34" charset="0"/>
              </a:rPr>
              <a:t>Nevada Department of Corrections</a:t>
            </a:r>
          </a:p>
        </p:txBody>
      </p:sp>
      <p:sp>
        <p:nvSpPr>
          <p:cNvPr id="15" name="Subtitle 3">
            <a:extLst>
              <a:ext uri="{FF2B5EF4-FFF2-40B4-BE49-F238E27FC236}">
                <a16:creationId xmlns:a16="http://schemas.microsoft.com/office/drawing/2014/main" id="{F05D87D4-BD71-43D9-A023-5335D326F930}"/>
              </a:ext>
            </a:extLst>
          </p:cNvPr>
          <p:cNvSpPr txBox="1">
            <a:spLocks/>
          </p:cNvSpPr>
          <p:nvPr/>
        </p:nvSpPr>
        <p:spPr>
          <a:xfrm>
            <a:off x="2720975" y="6248400"/>
            <a:ext cx="5562600" cy="331785"/>
          </a:xfrm>
          <a:prstGeom prst="rect">
            <a:avLst/>
          </a:prstGeom>
        </p:spPr>
        <p:txBody>
          <a:bodyP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pPr>
            <a:endParaRPr lang="en-US" sz="1800" dirty="0">
              <a:solidFill>
                <a:schemeClr val="bg1"/>
              </a:solidFill>
              <a:latin typeface="Arial" panose="020B0604020202020204" pitchFamily="34" charset="0"/>
              <a:cs typeface="Arial" panose="020B0604020202020204" pitchFamily="34" charset="0"/>
            </a:endParaRPr>
          </a:p>
          <a:p>
            <a:pPr algn="l" fontAlgn="auto">
              <a:spcAft>
                <a:spcPts val="0"/>
              </a:spcAft>
            </a:pPr>
            <a:endParaRPr lang="en-US" sz="1800" dirty="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1E6D4DE-5C21-4A26-9ABF-CA506AE72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80" y="5110894"/>
            <a:ext cx="1447800" cy="1447800"/>
          </a:xfrm>
          <a:prstGeom prst="rect">
            <a:avLst/>
          </a:prstGeom>
        </p:spPr>
      </p:pic>
      <p:sp>
        <p:nvSpPr>
          <p:cNvPr id="2" name="Rectangle 2">
            <a:extLst>
              <a:ext uri="{FF2B5EF4-FFF2-40B4-BE49-F238E27FC236}">
                <a16:creationId xmlns:a16="http://schemas.microsoft.com/office/drawing/2014/main" id="{013EE021-26EA-92CF-D725-F4DCBBA633BA}"/>
              </a:ext>
            </a:extLst>
          </p:cNvPr>
          <p:cNvSpPr>
            <a:spLocks noGrp="1" noChangeArrowheads="1"/>
          </p:cNvSpPr>
          <p:nvPr>
            <p:ph type="subTitle" idx="1"/>
          </p:nvPr>
        </p:nvSpPr>
        <p:spPr>
          <a:xfrm>
            <a:off x="2393950" y="5725498"/>
            <a:ext cx="9699625" cy="559396"/>
          </a:xfrm>
        </p:spPr>
        <p:txBody>
          <a:bodyPr rtlCol="0">
            <a:noAutofit/>
          </a:bodyPr>
          <a:lstStyle/>
          <a:p>
            <a:pPr algn="l" eaLnBrk="1" fontAlgn="auto" hangingPunct="1">
              <a:spcAft>
                <a:spcPts val="0"/>
              </a:spcAft>
              <a:defRPr/>
            </a:pPr>
            <a:r>
              <a:rPr altLang="en-US" sz="3200" dirty="0">
                <a:solidFill>
                  <a:schemeClr val="bg1"/>
                </a:solidFill>
              </a:rPr>
              <a:t>Proposed FY</a:t>
            </a:r>
            <a:r>
              <a:rPr lang="en-US" altLang="en-US" sz="3200" dirty="0">
                <a:solidFill>
                  <a:schemeClr val="bg1"/>
                </a:solidFill>
              </a:rPr>
              <a:t>24-25</a:t>
            </a:r>
            <a:r>
              <a:rPr altLang="en-US" sz="3200" dirty="0">
                <a:solidFill>
                  <a:schemeClr val="bg1"/>
                </a:solidFill>
              </a:rPr>
              <a:t> CI</a:t>
            </a:r>
            <a:r>
              <a:rPr lang="en-US" altLang="en-US" sz="3200" dirty="0">
                <a:solidFill>
                  <a:schemeClr val="bg1"/>
                </a:solidFill>
              </a:rPr>
              <a:t>P </a:t>
            </a:r>
            <a:r>
              <a:rPr altLang="en-US" sz="3200" dirty="0">
                <a:solidFill>
                  <a:schemeClr val="bg1"/>
                </a:solidFill>
              </a:rPr>
              <a:t>to</a:t>
            </a:r>
            <a:r>
              <a:rPr lang="en-US" altLang="en-US" sz="3200" dirty="0">
                <a:solidFill>
                  <a:schemeClr val="bg1"/>
                </a:solidFill>
              </a:rPr>
              <a:t> </a:t>
            </a:r>
            <a:r>
              <a:rPr altLang="en-US" sz="3200" dirty="0">
                <a:solidFill>
                  <a:schemeClr val="bg1"/>
                </a:solidFill>
              </a:rPr>
              <a:t>State Public Works Board</a:t>
            </a:r>
          </a:p>
        </p:txBody>
      </p:sp>
    </p:spTree>
    <p:extLst>
      <p:ext uri="{BB962C8B-B14F-4D97-AF65-F5344CB8AC3E}">
        <p14:creationId xmlns:p14="http://schemas.microsoft.com/office/powerpoint/2010/main" val="2958998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9D05A3-0F93-F3C3-F712-4D6AD7F2AF19}"/>
              </a:ext>
            </a:extLst>
          </p:cNvPr>
          <p:cNvSpPr>
            <a:spLocks noGrp="1"/>
          </p:cNvSpPr>
          <p:nvPr>
            <p:ph type="title"/>
          </p:nvPr>
        </p:nvSpPr>
        <p:spPr>
          <a:xfrm>
            <a:off x="515030" y="152400"/>
            <a:ext cx="5548313" cy="1054100"/>
          </a:xfrm>
        </p:spPr>
        <p:txBody>
          <a:bodyPr/>
          <a:lstStyle/>
          <a:p>
            <a:pPr>
              <a:defRPr/>
            </a:pPr>
            <a:r>
              <a:rPr lang="en-US" b="1" dirty="0">
                <a:solidFill>
                  <a:schemeClr val="tx2"/>
                </a:solidFill>
                <a:latin typeface="+mn-lt"/>
              </a:rPr>
              <a:t>Male Population</a:t>
            </a:r>
          </a:p>
        </p:txBody>
      </p:sp>
      <p:pic>
        <p:nvPicPr>
          <p:cNvPr id="19461" name="Picture 9">
            <a:extLst>
              <a:ext uri="{FF2B5EF4-FFF2-40B4-BE49-F238E27FC236}">
                <a16:creationId xmlns:a16="http://schemas.microsoft.com/office/drawing/2014/main" id="{B6666BF3-A008-3AE4-8C42-D56BA3DB1ED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85800" y="838200"/>
            <a:ext cx="4356100" cy="2474912"/>
          </a:xfrm>
        </p:spPr>
      </p:pic>
      <p:pic>
        <p:nvPicPr>
          <p:cNvPr id="19460" name="Picture 6">
            <a:extLst>
              <a:ext uri="{FF2B5EF4-FFF2-40B4-BE49-F238E27FC236}">
                <a16:creationId xmlns:a16="http://schemas.microsoft.com/office/drawing/2014/main" id="{103D7A81-5C24-E515-8FAD-6324DE0D7F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340326"/>
            <a:ext cx="446246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1">
            <a:extLst>
              <a:ext uri="{FF2B5EF4-FFF2-40B4-BE49-F238E27FC236}">
                <a16:creationId xmlns:a16="http://schemas.microsoft.com/office/drawing/2014/main" id="{C6F6A29A-2682-0604-D7B6-D0DB622914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67845"/>
            <a:ext cx="4468924"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1">
            <a:extLst>
              <a:ext uri="{FF2B5EF4-FFF2-40B4-BE49-F238E27FC236}">
                <a16:creationId xmlns:a16="http://schemas.microsoft.com/office/drawing/2014/main" id="{93BD8FF4-7766-E271-AE42-7ABE5282AEE6}"/>
              </a:ext>
            </a:extLst>
          </p:cNvPr>
          <p:cNvSpPr txBox="1">
            <a:spLocks noChangeArrowheads="1"/>
          </p:cNvSpPr>
          <p:nvPr/>
        </p:nvSpPr>
        <p:spPr bwMode="auto">
          <a:xfrm>
            <a:off x="6324600" y="3523118"/>
            <a:ext cx="5486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000" dirty="0">
                <a:solidFill>
                  <a:schemeClr val="tx2"/>
                </a:solidFill>
                <a:latin typeface="Calibri" panose="020F0502020204030204" pitchFamily="34" charset="0"/>
                <a:cs typeface="Tahoma" panose="020B0604030504040204" pitchFamily="34" charset="0"/>
              </a:rPr>
              <a:t>With the male population already reaching capacity, the projection predicts that the numbers will steadily increase. At this rapid rate, we are overwhelming the current staff versus male population. All institutions in the South are absorbing numerous offenders from the North due to minimal staffing, however, each Southern facility is reaching their max.</a:t>
            </a:r>
            <a:endParaRPr lang="en-US" altLang="en-US" sz="2000" dirty="0">
              <a:solidFill>
                <a:schemeClr val="tx2"/>
              </a:solidFil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0940B94-A38B-EAF4-C484-A378A7BF40BA}"/>
              </a:ext>
            </a:extLst>
          </p:cNvPr>
          <p:cNvSpPr>
            <a:spLocks noGrp="1"/>
          </p:cNvSpPr>
          <p:nvPr>
            <p:ph type="title"/>
          </p:nvPr>
        </p:nvSpPr>
        <p:spPr>
          <a:xfrm>
            <a:off x="457200" y="76200"/>
            <a:ext cx="8229600" cy="838200"/>
          </a:xfrm>
        </p:spPr>
        <p:txBody>
          <a:bodyPr/>
          <a:lstStyle/>
          <a:p>
            <a:pPr marL="53975"/>
            <a:r>
              <a:rPr lang="en-US" altLang="en-US" b="1" dirty="0">
                <a:solidFill>
                  <a:schemeClr val="tx2"/>
                </a:solidFill>
                <a:latin typeface="+mn-lt"/>
              </a:rPr>
              <a:t>Master Plan Overview </a:t>
            </a:r>
          </a:p>
        </p:txBody>
      </p:sp>
      <p:pic>
        <p:nvPicPr>
          <p:cNvPr id="20483" name="Picture 6" descr="C:\Users\klefevre\AppData\Local\Microsoft\Windows\Temporary Internet Files\Content.IE5\KVI2GWQB\MP900385237[1].jpg">
            <a:extLst>
              <a:ext uri="{FF2B5EF4-FFF2-40B4-BE49-F238E27FC236}">
                <a16:creationId xmlns:a16="http://schemas.microsoft.com/office/drawing/2014/main" id="{7F71F450-2ECF-3DC1-CCF9-92B99D386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914401"/>
            <a:ext cx="3541712" cy="49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4" name="Object 1">
            <a:extLst>
              <a:ext uri="{FF2B5EF4-FFF2-40B4-BE49-F238E27FC236}">
                <a16:creationId xmlns:a16="http://schemas.microsoft.com/office/drawing/2014/main" id="{160E7F14-A1BF-473C-C186-9EF4D58DBEE4}"/>
              </a:ext>
            </a:extLst>
          </p:cNvPr>
          <p:cNvGraphicFramePr>
            <a:graphicFrameLocks noChangeAspect="1"/>
          </p:cNvGraphicFramePr>
          <p:nvPr>
            <p:extLst>
              <p:ext uri="{D42A27DB-BD31-4B8C-83A1-F6EECF244321}">
                <p14:modId xmlns:p14="http://schemas.microsoft.com/office/powerpoint/2010/main" val="713539804"/>
              </p:ext>
            </p:extLst>
          </p:nvPr>
        </p:nvGraphicFramePr>
        <p:xfrm>
          <a:off x="1371600" y="914400"/>
          <a:ext cx="3798888" cy="5046782"/>
        </p:xfrm>
        <a:graphic>
          <a:graphicData uri="http://schemas.openxmlformats.org/presentationml/2006/ole">
            <mc:AlternateContent xmlns:mc="http://schemas.openxmlformats.org/markup-compatibility/2006">
              <mc:Choice xmlns:v="urn:schemas-microsoft-com:vml" Requires="v">
                <p:oleObj name="Document" r:id="rId3" imgW="6389449" imgH="8486814" progId="Word.Document.12">
                  <p:embed/>
                </p:oleObj>
              </mc:Choice>
              <mc:Fallback>
                <p:oleObj name="Document" r:id="rId3" imgW="6389449" imgH="8486814" progId="Word.Document.12">
                  <p:embed/>
                  <p:pic>
                    <p:nvPicPr>
                      <p:cNvPr id="20484" name="Object 1">
                        <a:extLst>
                          <a:ext uri="{FF2B5EF4-FFF2-40B4-BE49-F238E27FC236}">
                            <a16:creationId xmlns:a16="http://schemas.microsoft.com/office/drawing/2014/main" id="{160E7F14-A1BF-473C-C186-9EF4D58DB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914400"/>
                        <a:ext cx="3798888" cy="5046782"/>
                      </a:xfrm>
                      <a:prstGeom prst="rect">
                        <a:avLst/>
                      </a:prstGeom>
                      <a:noFill/>
                      <a:ln>
                        <a:noFill/>
                      </a:ln>
                    </p:spPr>
                  </p:pic>
                </p:oleObj>
              </mc:Fallback>
            </mc:AlternateContent>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2EAA8A7-C85A-E37C-AC0E-FB2250CAF274}"/>
              </a:ext>
            </a:extLst>
          </p:cNvPr>
          <p:cNvSpPr>
            <a:spLocks noGrp="1"/>
          </p:cNvSpPr>
          <p:nvPr>
            <p:ph type="title"/>
          </p:nvPr>
        </p:nvSpPr>
        <p:spPr>
          <a:xfrm>
            <a:off x="457200" y="152400"/>
            <a:ext cx="8229600" cy="685800"/>
          </a:xfrm>
        </p:spPr>
        <p:txBody>
          <a:bodyPr/>
          <a:lstStyle/>
          <a:p>
            <a:pPr marL="53975"/>
            <a:r>
              <a:rPr lang="en-US" altLang="en-US" b="1" dirty="0">
                <a:solidFill>
                  <a:schemeClr val="tx2"/>
                </a:solidFill>
                <a:latin typeface="+mn-lt"/>
              </a:rPr>
              <a:t>Master Plan Overview </a:t>
            </a:r>
            <a:r>
              <a:rPr lang="en-US" altLang="en-US" sz="2000" b="1" dirty="0">
                <a:solidFill>
                  <a:schemeClr val="tx2"/>
                </a:solidFill>
              </a:rPr>
              <a:t>(continued) </a:t>
            </a:r>
          </a:p>
        </p:txBody>
      </p:sp>
      <p:sp>
        <p:nvSpPr>
          <p:cNvPr id="179203" name="Rectangle 3">
            <a:extLst>
              <a:ext uri="{FF2B5EF4-FFF2-40B4-BE49-F238E27FC236}">
                <a16:creationId xmlns:a16="http://schemas.microsoft.com/office/drawing/2014/main" id="{9CE7C10E-92EF-D4C2-D6F4-EF4C9C58969C}"/>
              </a:ext>
            </a:extLst>
          </p:cNvPr>
          <p:cNvSpPr>
            <a:spLocks noGrp="1" noChangeArrowheads="1"/>
          </p:cNvSpPr>
          <p:nvPr>
            <p:ph type="body" sz="half" idx="1"/>
          </p:nvPr>
        </p:nvSpPr>
        <p:spPr>
          <a:xfrm>
            <a:off x="609600" y="838200"/>
            <a:ext cx="11430000" cy="5029200"/>
          </a:xfrm>
        </p:spPr>
        <p:txBody>
          <a:bodyPr rtlCol="0">
            <a:noAutofit/>
          </a:bodyPr>
          <a:lstStyle/>
          <a:p>
            <a:pPr>
              <a:lnSpc>
                <a:spcPct val="120000"/>
              </a:lnSpc>
              <a:spcBef>
                <a:spcPts val="0"/>
              </a:spcBef>
              <a:buClr>
                <a:schemeClr val="tx2"/>
              </a:buClr>
              <a:defRPr/>
            </a:pPr>
            <a:r>
              <a:rPr lang="en-US" altLang="en-US" sz="2600" dirty="0">
                <a:solidFill>
                  <a:schemeClr val="tx2"/>
                </a:solidFill>
              </a:rPr>
              <a:t>Intended to Remedy Capacity Needs</a:t>
            </a:r>
          </a:p>
          <a:p>
            <a:pPr>
              <a:lnSpc>
                <a:spcPct val="120000"/>
              </a:lnSpc>
              <a:spcBef>
                <a:spcPts val="0"/>
              </a:spcBef>
              <a:buClr>
                <a:schemeClr val="tx2"/>
              </a:buClr>
              <a:defRPr/>
            </a:pPr>
            <a:r>
              <a:rPr lang="en-US" altLang="en-US" sz="2600" dirty="0">
                <a:solidFill>
                  <a:schemeClr val="tx2"/>
                </a:solidFill>
              </a:rPr>
              <a:t>Capacity Projections by JFA Institute</a:t>
            </a:r>
          </a:p>
          <a:p>
            <a:pPr>
              <a:lnSpc>
                <a:spcPct val="120000"/>
              </a:lnSpc>
              <a:spcBef>
                <a:spcPts val="0"/>
              </a:spcBef>
              <a:buClr>
                <a:schemeClr val="tx2"/>
              </a:buClr>
              <a:defRPr/>
            </a:pPr>
            <a:r>
              <a:rPr lang="en-US" altLang="en-US" sz="2600" dirty="0">
                <a:solidFill>
                  <a:schemeClr val="tx2"/>
                </a:solidFill>
              </a:rPr>
              <a:t>Six Major Building Projects Proposed:</a:t>
            </a:r>
          </a:p>
          <a:p>
            <a:pPr lvl="1">
              <a:lnSpc>
                <a:spcPct val="120000"/>
              </a:lnSpc>
              <a:spcBef>
                <a:spcPts val="0"/>
              </a:spcBef>
              <a:buClr>
                <a:schemeClr val="tx2"/>
              </a:buClr>
              <a:defRPr/>
            </a:pPr>
            <a:r>
              <a:rPr lang="en-US" altLang="en-US" sz="2600" dirty="0">
                <a:solidFill>
                  <a:schemeClr val="tx2"/>
                </a:solidFill>
              </a:rPr>
              <a:t>FMWCC - Housing Unit, Warehouse, Program Space, and Expanded Perimeter Fence</a:t>
            </a:r>
          </a:p>
          <a:p>
            <a:pPr lvl="1">
              <a:lnSpc>
                <a:spcPct val="120000"/>
              </a:lnSpc>
              <a:spcBef>
                <a:spcPts val="0"/>
              </a:spcBef>
              <a:buClr>
                <a:schemeClr val="tx2"/>
              </a:buClr>
              <a:defRPr/>
            </a:pPr>
            <a:r>
              <a:rPr lang="en-US" altLang="en-US" sz="2600" dirty="0">
                <a:solidFill>
                  <a:schemeClr val="tx2"/>
                </a:solidFill>
              </a:rPr>
              <a:t>SDCC - Two Housing Units</a:t>
            </a:r>
          </a:p>
          <a:p>
            <a:pPr lvl="1">
              <a:lnSpc>
                <a:spcPct val="120000"/>
              </a:lnSpc>
              <a:spcBef>
                <a:spcPts val="0"/>
              </a:spcBef>
              <a:buClr>
                <a:schemeClr val="tx2"/>
              </a:buClr>
              <a:defRPr/>
            </a:pPr>
            <a:r>
              <a:rPr lang="en-US" altLang="en-US" sz="2600" dirty="0">
                <a:solidFill>
                  <a:schemeClr val="tx2"/>
                </a:solidFill>
              </a:rPr>
              <a:t>NNCC - Two Dormitories, Housing Unit, Kitchen, Dining, Laundry, Central Plant, Warehouse, Armory, and Medical</a:t>
            </a:r>
          </a:p>
          <a:p>
            <a:pPr lvl="1">
              <a:lnSpc>
                <a:spcPct val="120000"/>
              </a:lnSpc>
              <a:spcBef>
                <a:spcPts val="0"/>
              </a:spcBef>
              <a:buClr>
                <a:schemeClr val="tx2"/>
              </a:buClr>
              <a:defRPr/>
            </a:pPr>
            <a:r>
              <a:rPr lang="en-US" altLang="en-US" sz="2600" dirty="0">
                <a:solidFill>
                  <a:schemeClr val="tx2"/>
                </a:solidFill>
              </a:rPr>
              <a:t>Prison 8 – Full Build Out, Six Housing Units, Ancillary Facilities</a:t>
            </a:r>
          </a:p>
          <a:p>
            <a:pPr lvl="1">
              <a:lnSpc>
                <a:spcPct val="120000"/>
              </a:lnSpc>
              <a:spcBef>
                <a:spcPts val="0"/>
              </a:spcBef>
              <a:buClr>
                <a:schemeClr val="tx2"/>
              </a:buClr>
              <a:defRPr/>
            </a:pPr>
            <a:r>
              <a:rPr lang="en-US" altLang="en-US" sz="2600" dirty="0">
                <a:solidFill>
                  <a:schemeClr val="tx2"/>
                </a:solidFill>
              </a:rPr>
              <a:t>TLVCC – Dormitory, Housing Unit, Support Bldg.</a:t>
            </a:r>
          </a:p>
          <a:p>
            <a:pPr lvl="1">
              <a:lnSpc>
                <a:spcPct val="120000"/>
              </a:lnSpc>
              <a:spcBef>
                <a:spcPts val="0"/>
              </a:spcBef>
              <a:buClr>
                <a:schemeClr val="tx2"/>
              </a:buClr>
              <a:defRPr/>
            </a:pPr>
            <a:r>
              <a:rPr lang="en-US" altLang="en-US" sz="2600" dirty="0">
                <a:solidFill>
                  <a:schemeClr val="tx2"/>
                </a:solidFill>
              </a:rPr>
              <a:t>SCC – Dormitory, Support Building </a:t>
            </a:r>
          </a:p>
          <a:p>
            <a:pPr marL="1280160" indent="-1143000">
              <a:lnSpc>
                <a:spcPct val="80000"/>
              </a:lnSpc>
              <a:spcBef>
                <a:spcPts val="0"/>
              </a:spcBef>
              <a:buClr>
                <a:schemeClr val="tx1"/>
              </a:buClr>
              <a:defRPr/>
            </a:pPr>
            <a:endParaRPr lang="en-US" altLang="en-US" sz="2600" dirty="0">
              <a:solidFill>
                <a:schemeClr val="tx1">
                  <a:lumMod val="85000"/>
                  <a:lumOff val="15000"/>
                </a:schemeClr>
              </a:solidFill>
            </a:endParaRPr>
          </a:p>
          <a:p>
            <a:pPr marL="548640" indent="-411480">
              <a:lnSpc>
                <a:spcPct val="80000"/>
              </a:lnSpc>
              <a:spcBef>
                <a:spcPts val="0"/>
              </a:spcBef>
              <a:buClr>
                <a:schemeClr val="tx1"/>
              </a:buClr>
              <a:buFont typeface="Wingdings 2"/>
              <a:buChar char=""/>
              <a:defRPr/>
            </a:pPr>
            <a:endParaRPr lang="en-US" altLang="en-US" sz="2600" dirty="0">
              <a:solidFill>
                <a:schemeClr val="tx1">
                  <a:lumMod val="85000"/>
                  <a:lumOff val="15000"/>
                </a:schemeClr>
              </a:solidFill>
            </a:endParaRPr>
          </a:p>
          <a:p>
            <a:pPr marL="548640" indent="-411480">
              <a:lnSpc>
                <a:spcPct val="80000"/>
              </a:lnSpc>
              <a:spcBef>
                <a:spcPts val="0"/>
              </a:spcBef>
              <a:buClr>
                <a:schemeClr val="tx1"/>
              </a:buClr>
              <a:buFont typeface="Wingdings 2"/>
              <a:buChar char=""/>
              <a:defRPr/>
            </a:pPr>
            <a:endParaRPr lang="en-US" altLang="en-US" sz="2600" dirty="0">
              <a:solidFill>
                <a:schemeClr val="tx1">
                  <a:lumMod val="85000"/>
                  <a:lumOff val="15000"/>
                </a:schemeClr>
              </a:solidFill>
            </a:endParaRPr>
          </a:p>
          <a:p>
            <a:pPr marL="548640" indent="-411480">
              <a:lnSpc>
                <a:spcPct val="80000"/>
              </a:lnSpc>
              <a:spcBef>
                <a:spcPts val="0"/>
              </a:spcBef>
              <a:buClr>
                <a:schemeClr val="tx1"/>
              </a:buClr>
              <a:buFont typeface="Wingdings 2"/>
              <a:buChar char=""/>
              <a:defRPr/>
            </a:pPr>
            <a:endParaRPr lang="en-US" altLang="en-US" sz="2600" dirty="0">
              <a:solidFill>
                <a:schemeClr val="tx1">
                  <a:lumMod val="85000"/>
                  <a:lumOff val="15000"/>
                </a:schemeClr>
              </a:solidFill>
            </a:endParaRPr>
          </a:p>
          <a:p>
            <a:pPr marL="548640" indent="-411480">
              <a:lnSpc>
                <a:spcPct val="80000"/>
              </a:lnSpc>
              <a:spcBef>
                <a:spcPts val="0"/>
              </a:spcBef>
              <a:buClr>
                <a:schemeClr val="tx1"/>
              </a:buClr>
              <a:buFont typeface="Wingdings 2"/>
              <a:buChar char=""/>
              <a:defRPr/>
            </a:pPr>
            <a:endParaRPr lang="en-US" altLang="en-US" sz="2600" dirty="0">
              <a:solidFill>
                <a:schemeClr val="tx1">
                  <a:lumMod val="85000"/>
                  <a:lumOff val="15000"/>
                </a:schemeClr>
              </a:solidFill>
            </a:endParaRPr>
          </a:p>
          <a:p>
            <a:pPr marL="548640" indent="-411480">
              <a:lnSpc>
                <a:spcPct val="80000"/>
              </a:lnSpc>
              <a:spcBef>
                <a:spcPts val="0"/>
              </a:spcBef>
              <a:buClr>
                <a:schemeClr val="tx1"/>
              </a:buClr>
              <a:buFont typeface="Wingdings 2"/>
              <a:buChar char=""/>
              <a:defRPr/>
            </a:pPr>
            <a:endParaRPr lang="en-US" altLang="en-US" sz="2600" dirty="0">
              <a:solidFill>
                <a:schemeClr val="tx1">
                  <a:lumMod val="85000"/>
                  <a:lumOff val="15000"/>
                </a:schemeClr>
              </a:solidFill>
            </a:endParaRPr>
          </a:p>
          <a:p>
            <a:pPr marL="548640" indent="-411480">
              <a:lnSpc>
                <a:spcPct val="80000"/>
              </a:lnSpc>
              <a:spcBef>
                <a:spcPts val="0"/>
              </a:spcBef>
              <a:buClr>
                <a:schemeClr val="tx1"/>
              </a:buClr>
              <a:buFont typeface="Wingdings 2"/>
              <a:buChar char=""/>
              <a:defRPr/>
            </a:pPr>
            <a:endParaRPr lang="en-US" altLang="en-US" sz="2600" dirty="0">
              <a:solidFill>
                <a:schemeClr val="tx1">
                  <a:lumMod val="85000"/>
                  <a:lumOff val="15000"/>
                </a:schemeClr>
              </a:solidFill>
            </a:endParaRPr>
          </a:p>
          <a:p>
            <a:pPr marL="548640" indent="-411480">
              <a:lnSpc>
                <a:spcPct val="80000"/>
              </a:lnSpc>
              <a:spcBef>
                <a:spcPts val="0"/>
              </a:spcBef>
              <a:buClr>
                <a:schemeClr val="tx1"/>
              </a:buClr>
              <a:buFont typeface="Wingdings 2"/>
              <a:buChar char=""/>
              <a:defRPr/>
            </a:pPr>
            <a:endParaRPr lang="en-US" altLang="en-US" sz="2600" dirty="0">
              <a:solidFill>
                <a:schemeClr val="tx1">
                  <a:lumMod val="85000"/>
                  <a:lumOff val="15000"/>
                </a:schemeClr>
              </a:solidFill>
            </a:endParaRPr>
          </a:p>
          <a:p>
            <a:pPr marL="548640" indent="-411480">
              <a:lnSpc>
                <a:spcPct val="80000"/>
              </a:lnSpc>
              <a:spcBef>
                <a:spcPts val="0"/>
              </a:spcBef>
              <a:buClr>
                <a:schemeClr val="tx1"/>
              </a:buClr>
              <a:buFont typeface="Wingdings 2"/>
              <a:buChar char=""/>
              <a:defRPr/>
            </a:pPr>
            <a:endParaRPr lang="en-US" altLang="en-US" sz="2600" dirty="0">
              <a:solidFill>
                <a:schemeClr val="tx1">
                  <a:lumMod val="85000"/>
                  <a:lumOff val="15000"/>
                </a:schemeClr>
              </a:solidFill>
            </a:endParaRPr>
          </a:p>
          <a:p>
            <a:pPr marL="548640" indent="-411480">
              <a:lnSpc>
                <a:spcPct val="80000"/>
              </a:lnSpc>
              <a:spcBef>
                <a:spcPts val="0"/>
              </a:spcBef>
              <a:buClr>
                <a:schemeClr val="tx1"/>
              </a:buClr>
              <a:buFont typeface="Wingdings 2"/>
              <a:buChar char=""/>
              <a:defRPr/>
            </a:pPr>
            <a:endParaRPr lang="en-US" altLang="en-US" sz="2600" dirty="0">
              <a:solidFill>
                <a:schemeClr val="tx1">
                  <a:lumMod val="85000"/>
                  <a:lumOff val="15000"/>
                </a:schemeClr>
              </a:solidFill>
            </a:endParaRPr>
          </a:p>
          <a:p>
            <a:pPr marL="0" indent="0">
              <a:lnSpc>
                <a:spcPct val="80000"/>
              </a:lnSpc>
              <a:spcBef>
                <a:spcPts val="0"/>
              </a:spcBef>
              <a:buClr>
                <a:schemeClr val="tx1">
                  <a:shade val="95000"/>
                </a:schemeClr>
              </a:buClr>
              <a:buNone/>
              <a:defRPr/>
            </a:pPr>
            <a:endParaRPr lang="en-US" altLang="en-US" sz="2600" dirty="0">
              <a:solidFill>
                <a:schemeClr val="tx1">
                  <a:lumMod val="85000"/>
                  <a:lumOff val="15000"/>
                </a:schemeClr>
              </a:solidFill>
            </a:endParaRPr>
          </a:p>
          <a:p>
            <a:pPr marL="548640" indent="-411480">
              <a:lnSpc>
                <a:spcPct val="80000"/>
              </a:lnSpc>
              <a:spcBef>
                <a:spcPts val="0"/>
              </a:spcBef>
              <a:buClr>
                <a:schemeClr val="tx1">
                  <a:shade val="95000"/>
                </a:schemeClr>
              </a:buClr>
              <a:buFont typeface="Wingdings 2"/>
              <a:buChar char=""/>
              <a:defRPr/>
            </a:pPr>
            <a:endParaRPr lang="en-US" altLang="en-US" sz="2600" dirty="0">
              <a:solidFill>
                <a:schemeClr val="tx1">
                  <a:lumMod val="85000"/>
                  <a:lumOff val="15000"/>
                </a:schemeClr>
              </a:solidFill>
            </a:endParaRPr>
          </a:p>
          <a:p>
            <a:pPr marL="0" indent="0">
              <a:lnSpc>
                <a:spcPct val="80000"/>
              </a:lnSpc>
              <a:spcBef>
                <a:spcPts val="0"/>
              </a:spcBef>
              <a:buClr>
                <a:schemeClr val="tx1">
                  <a:shade val="95000"/>
                </a:schemeClr>
              </a:buClr>
              <a:buNone/>
              <a:defRPr/>
            </a:pPr>
            <a:endParaRPr lang="en-US" altLang="en-US" sz="2600" dirty="0">
              <a:solidFill>
                <a:schemeClr val="tx1">
                  <a:lumMod val="85000"/>
                  <a:lumOff val="15000"/>
                </a:schemeClr>
              </a:solidFill>
            </a:endParaRPr>
          </a:p>
        </p:txBody>
      </p:sp>
      <p:sp>
        <p:nvSpPr>
          <p:cNvPr id="21509" name="Slide Number Placeholder 1">
            <a:extLst>
              <a:ext uri="{FF2B5EF4-FFF2-40B4-BE49-F238E27FC236}">
                <a16:creationId xmlns:a16="http://schemas.microsoft.com/office/drawing/2014/main" id="{B44B11D7-D967-812D-2955-E9092A077A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solidFill>
                <a:schemeClr val="tx2"/>
              </a:solidFill>
            </a:endParaRPr>
          </a:p>
        </p:txBody>
      </p:sp>
      <p:sp>
        <p:nvSpPr>
          <p:cNvPr id="179209" name="Rectangle 9">
            <a:extLst>
              <a:ext uri="{FF2B5EF4-FFF2-40B4-BE49-F238E27FC236}">
                <a16:creationId xmlns:a16="http://schemas.microsoft.com/office/drawing/2014/main" id="{AE8F29F5-09F2-7354-45E8-633B2C5FB459}"/>
              </a:ext>
            </a:extLst>
          </p:cNvPr>
          <p:cNvSpPr>
            <a:spLocks noChangeArrowheads="1"/>
          </p:cNvSpPr>
          <p:nvPr/>
        </p:nvSpPr>
        <p:spPr bwMode="auto">
          <a:xfrm>
            <a:off x="1981200" y="3810000"/>
            <a:ext cx="8001000" cy="2514600"/>
          </a:xfrm>
          <a:prstGeom prst="rect">
            <a:avLst/>
          </a:prstGeom>
          <a:noFill/>
          <a:ln>
            <a:noFill/>
          </a:ln>
          <a:effectLst/>
        </p:spPr>
        <p:txBody>
          <a:bodyPr/>
          <a:lstStyle>
            <a:lvl1pPr marL="342900" indent="-342900">
              <a:spcBef>
                <a:spcPct val="20000"/>
              </a:spcBef>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9pPr>
          </a:lstStyle>
          <a:p>
            <a:pPr eaLnBrk="1" hangingPunct="1">
              <a:lnSpc>
                <a:spcPct val="90000"/>
              </a:lnSpc>
              <a:defRPr/>
            </a:pPr>
            <a:endParaRPr lang="en-US" altLang="en-US" sz="22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a:extLst>
              <a:ext uri="{FF2B5EF4-FFF2-40B4-BE49-F238E27FC236}">
                <a16:creationId xmlns:a16="http://schemas.microsoft.com/office/drawing/2014/main" id="{8CF67DA6-3D59-55A5-D639-699BF7CF8E16}"/>
              </a:ext>
            </a:extLst>
          </p:cNvPr>
          <p:cNvSpPr>
            <a:spLocks noGrp="1"/>
          </p:cNvSpPr>
          <p:nvPr>
            <p:ph type="title"/>
          </p:nvPr>
        </p:nvSpPr>
        <p:spPr>
          <a:xfrm>
            <a:off x="609600" y="152854"/>
            <a:ext cx="8229600" cy="762000"/>
          </a:xfrm>
        </p:spPr>
        <p:txBody>
          <a:bodyPr/>
          <a:lstStyle/>
          <a:p>
            <a:pPr eaLnBrk="1" hangingPunct="1"/>
            <a:r>
              <a:rPr lang="en-US" altLang="en-US" b="1" dirty="0">
                <a:solidFill>
                  <a:schemeClr val="tx2"/>
                </a:solidFill>
                <a:latin typeface="+mn-lt"/>
              </a:rPr>
              <a:t>Master Plan Bases (1 of 3)</a:t>
            </a:r>
          </a:p>
        </p:txBody>
      </p:sp>
      <p:pic>
        <p:nvPicPr>
          <p:cNvPr id="22530" name="Picture 3">
            <a:extLst>
              <a:ext uri="{FF2B5EF4-FFF2-40B4-BE49-F238E27FC236}">
                <a16:creationId xmlns:a16="http://schemas.microsoft.com/office/drawing/2014/main" id="{84E8ED4D-18FE-0BCA-FDEC-95B2A8DDE7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871" r="21574" b="24133"/>
          <a:stretch>
            <a:fillRect/>
          </a:stretch>
        </p:blipFill>
        <p:spPr>
          <a:xfrm>
            <a:off x="1676400" y="990600"/>
            <a:ext cx="7958137" cy="5029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a:extLst>
              <a:ext uri="{FF2B5EF4-FFF2-40B4-BE49-F238E27FC236}">
                <a16:creationId xmlns:a16="http://schemas.microsoft.com/office/drawing/2014/main" id="{81DB1FE2-EAE7-4EEF-34F1-0056E142A1BF}"/>
              </a:ext>
            </a:extLst>
          </p:cNvPr>
          <p:cNvSpPr>
            <a:spLocks noGrp="1"/>
          </p:cNvSpPr>
          <p:nvPr>
            <p:ph type="title"/>
          </p:nvPr>
        </p:nvSpPr>
        <p:spPr>
          <a:xfrm>
            <a:off x="609600" y="136525"/>
            <a:ext cx="8229600" cy="838200"/>
          </a:xfrm>
        </p:spPr>
        <p:txBody>
          <a:bodyPr/>
          <a:lstStyle/>
          <a:p>
            <a:pPr eaLnBrk="1" hangingPunct="1"/>
            <a:r>
              <a:rPr lang="en-US" altLang="en-US" b="1" dirty="0">
                <a:solidFill>
                  <a:schemeClr val="tx2"/>
                </a:solidFill>
                <a:latin typeface="+mn-lt"/>
              </a:rPr>
              <a:t>Master Plan Bases (2 of 3)</a:t>
            </a:r>
          </a:p>
        </p:txBody>
      </p:sp>
      <p:pic>
        <p:nvPicPr>
          <p:cNvPr id="23554" name="Picture 2">
            <a:extLst>
              <a:ext uri="{FF2B5EF4-FFF2-40B4-BE49-F238E27FC236}">
                <a16:creationId xmlns:a16="http://schemas.microsoft.com/office/drawing/2014/main" id="{FE635523-13B6-7CF3-4712-1687410720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00" t="-499" r="21893" b="20586"/>
          <a:stretch>
            <a:fillRect/>
          </a:stretch>
        </p:blipFill>
        <p:spPr>
          <a:xfrm>
            <a:off x="1676401" y="974725"/>
            <a:ext cx="8099871" cy="5029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6" name="Slide Number Placeholder 2">
            <a:extLst>
              <a:ext uri="{FF2B5EF4-FFF2-40B4-BE49-F238E27FC236}">
                <a16:creationId xmlns:a16="http://schemas.microsoft.com/office/drawing/2014/main" id="{EDAEECB7-E22C-C1F8-59E1-B630384F20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solidFill>
                <a:schemeClr val="tx2"/>
              </a:solidFill>
            </a:endParaRPr>
          </a:p>
        </p:txBody>
      </p:sp>
      <p:pic>
        <p:nvPicPr>
          <p:cNvPr id="24579" name="Picture 2" descr="\\10.139.60.250\users\klefevre\My Documents\Chief Engineer - Docs\CIP 17-18\overflow beds\FMWCC Overflow Beds 008.jpg">
            <a:extLst>
              <a:ext uri="{FF2B5EF4-FFF2-40B4-BE49-F238E27FC236}">
                <a16:creationId xmlns:a16="http://schemas.microsoft.com/office/drawing/2014/main" id="{1999DD0A-75C6-A4B6-E04D-396471837F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8382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10.139.60.250\users\klefevre\My Documents\Chief Engineer - Docs\CIP 17-18\Images for Slide Show\LCC\Day Room\Activity rm 003.JPG">
            <a:extLst>
              <a:ext uri="{FF2B5EF4-FFF2-40B4-BE49-F238E27FC236}">
                <a16:creationId xmlns:a16="http://schemas.microsoft.com/office/drawing/2014/main" id="{CF4BD8C9-AFA1-A7E1-87FA-F5FC9BE98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844799"/>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2">
            <a:extLst>
              <a:ext uri="{FF2B5EF4-FFF2-40B4-BE49-F238E27FC236}">
                <a16:creationId xmlns:a16="http://schemas.microsoft.com/office/drawing/2014/main" id="{CFB9E8F3-5AB1-B1BE-C398-74D622D137B5}"/>
              </a:ext>
            </a:extLst>
          </p:cNvPr>
          <p:cNvSpPr txBox="1">
            <a:spLocks noChangeArrowheads="1"/>
          </p:cNvSpPr>
          <p:nvPr/>
        </p:nvSpPr>
        <p:spPr bwMode="auto">
          <a:xfrm>
            <a:off x="685800" y="3384550"/>
            <a:ext cx="943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a:solidFill>
                  <a:schemeClr val="tx2"/>
                </a:solidFill>
                <a:latin typeface="+mn-lt"/>
              </a:rPr>
              <a:t>FMWCC</a:t>
            </a:r>
          </a:p>
        </p:txBody>
      </p:sp>
      <p:sp>
        <p:nvSpPr>
          <p:cNvPr id="24582" name="TextBox 3">
            <a:extLst>
              <a:ext uri="{FF2B5EF4-FFF2-40B4-BE49-F238E27FC236}">
                <a16:creationId xmlns:a16="http://schemas.microsoft.com/office/drawing/2014/main" id="{3BF585C2-2A51-4895-174E-B500DC2508B5}"/>
              </a:ext>
            </a:extLst>
          </p:cNvPr>
          <p:cNvSpPr txBox="1">
            <a:spLocks noChangeArrowheads="1"/>
          </p:cNvSpPr>
          <p:nvPr/>
        </p:nvSpPr>
        <p:spPr bwMode="auto">
          <a:xfrm>
            <a:off x="10628313" y="3429000"/>
            <a:ext cx="523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a:solidFill>
                  <a:schemeClr val="tx2"/>
                </a:solidFill>
                <a:latin typeface="+mn-lt"/>
              </a:rPr>
              <a:t>LCC</a:t>
            </a:r>
          </a:p>
        </p:txBody>
      </p:sp>
      <p:pic>
        <p:nvPicPr>
          <p:cNvPr id="24583" name="Picture 5" descr="\\10.139.60.250\users\klefevre\My Documents\Chief Engineer - Docs\CIP 17-18\Images for Slide Show\NNCC\105_1729.JPG">
            <a:extLst>
              <a:ext uri="{FF2B5EF4-FFF2-40B4-BE49-F238E27FC236}">
                <a16:creationId xmlns:a16="http://schemas.microsoft.com/office/drawing/2014/main" id="{BAA82572-98B1-9DB0-438B-5E6E44607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505201"/>
            <a:ext cx="35401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4">
            <a:extLst>
              <a:ext uri="{FF2B5EF4-FFF2-40B4-BE49-F238E27FC236}">
                <a16:creationId xmlns:a16="http://schemas.microsoft.com/office/drawing/2014/main" id="{49DDDD25-FF7C-9F03-ADA9-16FD04AAEA79}"/>
              </a:ext>
            </a:extLst>
          </p:cNvPr>
          <p:cNvSpPr txBox="1">
            <a:spLocks noChangeArrowheads="1"/>
          </p:cNvSpPr>
          <p:nvPr/>
        </p:nvSpPr>
        <p:spPr bwMode="auto">
          <a:xfrm>
            <a:off x="5638800" y="3071812"/>
            <a:ext cx="7328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a:solidFill>
                  <a:schemeClr val="tx2"/>
                </a:solidFill>
                <a:latin typeface="+mn-lt"/>
              </a:rPr>
              <a:t>NNCC</a:t>
            </a:r>
          </a:p>
        </p:txBody>
      </p:sp>
      <p:sp>
        <p:nvSpPr>
          <p:cNvPr id="2" name="TextBox 1">
            <a:extLst>
              <a:ext uri="{FF2B5EF4-FFF2-40B4-BE49-F238E27FC236}">
                <a16:creationId xmlns:a16="http://schemas.microsoft.com/office/drawing/2014/main" id="{E6DD20A7-89F4-6109-FF75-4BE1C8C3F0F9}"/>
              </a:ext>
            </a:extLst>
          </p:cNvPr>
          <p:cNvSpPr txBox="1"/>
          <p:nvPr/>
        </p:nvSpPr>
        <p:spPr>
          <a:xfrm>
            <a:off x="-126002" y="75358"/>
            <a:ext cx="11277600" cy="769441"/>
          </a:xfrm>
          <a:prstGeom prst="rect">
            <a:avLst/>
          </a:prstGeom>
          <a:noFill/>
        </p:spPr>
        <p:txBody>
          <a:bodyPr wrap="square">
            <a:spAutoFit/>
          </a:bodyPr>
          <a:lstStyle/>
          <a:p>
            <a:pPr algn="ctr">
              <a:defRPr/>
            </a:pPr>
            <a:r>
              <a:rPr lang="en-US" altLang="en-US" sz="4400" b="1" dirty="0">
                <a:solidFill>
                  <a:schemeClr val="tx2"/>
                </a:solidFill>
              </a:rPr>
              <a:t>Master Plan Bases – Overcrowding (3 of 3)</a:t>
            </a:r>
            <a:endParaRPr lang="en-US" sz="4400" b="1" dirty="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600-1644-06DC-B7CC-1CEEE9481632}"/>
              </a:ext>
            </a:extLst>
          </p:cNvPr>
          <p:cNvSpPr>
            <a:spLocks noGrp="1"/>
          </p:cNvSpPr>
          <p:nvPr>
            <p:ph type="title"/>
          </p:nvPr>
        </p:nvSpPr>
        <p:spPr>
          <a:xfrm>
            <a:off x="579120" y="152400"/>
            <a:ext cx="6922038" cy="823912"/>
          </a:xfrm>
        </p:spPr>
        <p:txBody>
          <a:bodyPr rtlCol="0">
            <a:noAutofit/>
          </a:bodyPr>
          <a:lstStyle/>
          <a:p>
            <a:pPr>
              <a:defRPr/>
            </a:pPr>
            <a:r>
              <a:rPr altLang="en-US" b="1" dirty="0">
                <a:solidFill>
                  <a:schemeClr val="tx2"/>
                </a:solidFill>
                <a:latin typeface="+mn-lt"/>
              </a:rPr>
              <a:t>Master Plan – FMWCC</a:t>
            </a:r>
            <a:br>
              <a:rPr altLang="en-US" dirty="0">
                <a:solidFill>
                  <a:schemeClr val="tx2"/>
                </a:solidFill>
                <a:latin typeface="+mn-lt"/>
              </a:rPr>
            </a:br>
            <a:endParaRPr altLang="en-US" dirty="0">
              <a:solidFill>
                <a:schemeClr val="tx2"/>
              </a:solidFill>
              <a:latin typeface="+mn-lt"/>
            </a:endParaRPr>
          </a:p>
        </p:txBody>
      </p:sp>
      <p:pic>
        <p:nvPicPr>
          <p:cNvPr id="25602" name="Picture 2">
            <a:extLst>
              <a:ext uri="{FF2B5EF4-FFF2-40B4-BE49-F238E27FC236}">
                <a16:creationId xmlns:a16="http://schemas.microsoft.com/office/drawing/2014/main" id="{DCD47666-A22D-5CF2-F5B6-9336EA6A55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976312"/>
            <a:ext cx="5715000" cy="509065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A6A16-3259-4529-9C21-6F1144341B10}"/>
              </a:ext>
            </a:extLst>
          </p:cNvPr>
          <p:cNvSpPr>
            <a:spLocks noGrp="1"/>
          </p:cNvSpPr>
          <p:nvPr>
            <p:ph type="title"/>
          </p:nvPr>
        </p:nvSpPr>
        <p:spPr>
          <a:xfrm>
            <a:off x="609600" y="136526"/>
            <a:ext cx="4953000" cy="685800"/>
          </a:xfrm>
        </p:spPr>
        <p:txBody>
          <a:bodyPr>
            <a:noAutofit/>
          </a:bodyPr>
          <a:lstStyle/>
          <a:p>
            <a:pPr>
              <a:defRPr/>
            </a:pPr>
            <a:r>
              <a:rPr lang="en-US" altLang="en-US" b="1" dirty="0">
                <a:solidFill>
                  <a:schemeClr val="tx2">
                    <a:lumMod val="90000"/>
                  </a:schemeClr>
                </a:solidFill>
                <a:latin typeface="+mn-lt"/>
              </a:rPr>
              <a:t>Master Plan – SDCC</a:t>
            </a:r>
            <a:br>
              <a:rPr lang="en-US" altLang="en-US" b="1" dirty="0">
                <a:solidFill>
                  <a:schemeClr val="tx2">
                    <a:lumMod val="90000"/>
                  </a:schemeClr>
                </a:solidFill>
                <a:latin typeface="+mn-lt"/>
              </a:rPr>
            </a:br>
            <a:endParaRPr b="1" dirty="0">
              <a:latin typeface="+mn-lt"/>
            </a:endParaRPr>
          </a:p>
        </p:txBody>
      </p:sp>
      <p:pic>
        <p:nvPicPr>
          <p:cNvPr id="26627" name="Picture 2">
            <a:extLst>
              <a:ext uri="{FF2B5EF4-FFF2-40B4-BE49-F238E27FC236}">
                <a16:creationId xmlns:a16="http://schemas.microsoft.com/office/drawing/2014/main" id="{104F764F-0009-9E20-C36C-98D4A43C2A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143000"/>
            <a:ext cx="5192713" cy="46402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3">
            <a:extLst>
              <a:ext uri="{FF2B5EF4-FFF2-40B4-BE49-F238E27FC236}">
                <a16:creationId xmlns:a16="http://schemas.microsoft.com/office/drawing/2014/main" id="{C95B490C-8B6D-8FA4-146F-F3F331B41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822326"/>
            <a:ext cx="2198688"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503A-E906-ABB4-2CFF-CEF1A8E6773C}"/>
              </a:ext>
            </a:extLst>
          </p:cNvPr>
          <p:cNvSpPr>
            <a:spLocks noGrp="1"/>
          </p:cNvSpPr>
          <p:nvPr>
            <p:ph type="title"/>
          </p:nvPr>
        </p:nvSpPr>
        <p:spPr>
          <a:xfrm>
            <a:off x="609600" y="152400"/>
            <a:ext cx="7756525" cy="685800"/>
          </a:xfrm>
        </p:spPr>
        <p:txBody>
          <a:bodyPr rtlCol="0">
            <a:normAutofit fontScale="90000"/>
          </a:bodyPr>
          <a:lstStyle/>
          <a:p>
            <a:pPr>
              <a:defRPr/>
            </a:pPr>
            <a:r>
              <a:rPr altLang="en-US" b="1" dirty="0">
                <a:solidFill>
                  <a:schemeClr val="tx2">
                    <a:lumMod val="90000"/>
                  </a:schemeClr>
                </a:solidFill>
                <a:latin typeface="+mn-lt"/>
              </a:rPr>
              <a:t>Master Plan – NNCC</a:t>
            </a:r>
            <a:endParaRPr altLang="en-US" dirty="0">
              <a:solidFill>
                <a:schemeClr val="tx2">
                  <a:lumMod val="90000"/>
                </a:schemeClr>
              </a:solidFill>
              <a:latin typeface="+mn-lt"/>
            </a:endParaRPr>
          </a:p>
        </p:txBody>
      </p:sp>
      <p:pic>
        <p:nvPicPr>
          <p:cNvPr id="27650" name="Picture 2">
            <a:extLst>
              <a:ext uri="{FF2B5EF4-FFF2-40B4-BE49-F238E27FC236}">
                <a16:creationId xmlns:a16="http://schemas.microsoft.com/office/drawing/2014/main" id="{C3229164-382B-B093-F307-4D054ADD86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990600"/>
            <a:ext cx="5715000" cy="517502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A106F-B780-1E4C-8D8B-BAF13EDA2DC2}"/>
              </a:ext>
            </a:extLst>
          </p:cNvPr>
          <p:cNvSpPr>
            <a:spLocks noGrp="1"/>
          </p:cNvSpPr>
          <p:nvPr>
            <p:ph type="title"/>
          </p:nvPr>
        </p:nvSpPr>
        <p:spPr>
          <a:xfrm>
            <a:off x="609600" y="123825"/>
            <a:ext cx="8229600" cy="762000"/>
          </a:xfrm>
        </p:spPr>
        <p:txBody>
          <a:bodyPr rtlCol="0">
            <a:noAutofit/>
          </a:bodyPr>
          <a:lstStyle/>
          <a:p>
            <a:pPr>
              <a:defRPr/>
            </a:pPr>
            <a:r>
              <a:rPr altLang="en-US" b="1" dirty="0">
                <a:solidFill>
                  <a:schemeClr val="tx2">
                    <a:lumMod val="90000"/>
                  </a:schemeClr>
                </a:solidFill>
                <a:latin typeface="+mn-lt"/>
              </a:rPr>
              <a:t>Master Plan – Prison 8</a:t>
            </a:r>
            <a:br>
              <a:rPr altLang="en-US" b="1" dirty="0">
                <a:solidFill>
                  <a:schemeClr val="tx2">
                    <a:lumMod val="90000"/>
                  </a:schemeClr>
                </a:solidFill>
                <a:latin typeface="+mn-lt"/>
              </a:rPr>
            </a:br>
            <a:r>
              <a:rPr altLang="en-US" b="1" dirty="0">
                <a:solidFill>
                  <a:schemeClr val="tx2">
                    <a:lumMod val="90000"/>
                  </a:schemeClr>
                </a:solidFill>
                <a:latin typeface="+mn-lt"/>
              </a:rPr>
              <a:t> </a:t>
            </a:r>
          </a:p>
        </p:txBody>
      </p:sp>
      <p:pic>
        <p:nvPicPr>
          <p:cNvPr id="28674" name="Picture 2">
            <a:extLst>
              <a:ext uri="{FF2B5EF4-FFF2-40B4-BE49-F238E27FC236}">
                <a16:creationId xmlns:a16="http://schemas.microsoft.com/office/drawing/2014/main" id="{FFCD8472-FA20-D433-67CA-ADB286DF28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51075" y="820059"/>
            <a:ext cx="6130926" cy="521788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EC5D70D2-BB5A-D2E7-8744-4995A11AC67D}"/>
              </a:ext>
            </a:extLst>
          </p:cNvPr>
          <p:cNvSpPr>
            <a:spLocks noGrp="1"/>
          </p:cNvSpPr>
          <p:nvPr>
            <p:ph type="title"/>
          </p:nvPr>
        </p:nvSpPr>
        <p:spPr>
          <a:xfrm>
            <a:off x="457200" y="136525"/>
            <a:ext cx="8229600" cy="762000"/>
          </a:xfrm>
        </p:spPr>
        <p:txBody>
          <a:bodyPr/>
          <a:lstStyle/>
          <a:p>
            <a:pPr marL="53975"/>
            <a:r>
              <a:rPr lang="en-US" altLang="en-US" b="1" dirty="0">
                <a:solidFill>
                  <a:schemeClr val="tx2"/>
                </a:solidFill>
                <a:latin typeface="+mn-lt"/>
              </a:rPr>
              <a:t>Presenters:</a:t>
            </a:r>
          </a:p>
        </p:txBody>
      </p:sp>
      <p:sp>
        <p:nvSpPr>
          <p:cNvPr id="12291" name="Rectangle 3">
            <a:extLst>
              <a:ext uri="{FF2B5EF4-FFF2-40B4-BE49-F238E27FC236}">
                <a16:creationId xmlns:a16="http://schemas.microsoft.com/office/drawing/2014/main" id="{059301FC-8622-9B13-8568-C05A9F56827D}"/>
              </a:ext>
            </a:extLst>
          </p:cNvPr>
          <p:cNvSpPr>
            <a:spLocks noGrp="1" noChangeArrowheads="1"/>
          </p:cNvSpPr>
          <p:nvPr>
            <p:ph idx="1"/>
          </p:nvPr>
        </p:nvSpPr>
        <p:spPr>
          <a:xfrm>
            <a:off x="434975" y="1219200"/>
            <a:ext cx="8274050" cy="3124200"/>
          </a:xfrm>
        </p:spPr>
        <p:txBody>
          <a:bodyPr rtlCol="0">
            <a:normAutofit/>
          </a:bodyPr>
          <a:lstStyle/>
          <a:p>
            <a:pPr marL="594360" indent="-457200">
              <a:spcBef>
                <a:spcPts val="0"/>
              </a:spcBef>
              <a:buClr>
                <a:schemeClr val="tx2"/>
              </a:buClr>
              <a:defRPr/>
            </a:pPr>
            <a:r>
              <a:rPr lang="en-US" altLang="en-US" sz="3200" dirty="0">
                <a:solidFill>
                  <a:schemeClr val="tx2"/>
                </a:solidFill>
              </a:rPr>
              <a:t>Charles Daniels – Director</a:t>
            </a:r>
          </a:p>
          <a:p>
            <a:pPr marL="594360" indent="-457200">
              <a:spcBef>
                <a:spcPts val="0"/>
              </a:spcBef>
              <a:buClr>
                <a:schemeClr val="tx2"/>
              </a:buClr>
              <a:defRPr/>
            </a:pPr>
            <a:r>
              <a:rPr lang="en-US" altLang="en-US" sz="3200" dirty="0">
                <a:solidFill>
                  <a:schemeClr val="tx2"/>
                </a:solidFill>
              </a:rPr>
              <a:t>William Gittere - Deputy Director</a:t>
            </a:r>
          </a:p>
          <a:p>
            <a:pPr marL="594360" indent="-457200">
              <a:spcBef>
                <a:spcPts val="0"/>
              </a:spcBef>
              <a:buClr>
                <a:schemeClr val="tx2"/>
              </a:buClr>
              <a:defRPr/>
            </a:pPr>
            <a:r>
              <a:rPr lang="en-US" altLang="en-US" sz="3200" dirty="0">
                <a:solidFill>
                  <a:schemeClr val="tx2"/>
                </a:solidFill>
              </a:rPr>
              <a:t>Ralph Wagner - Chief Engineer</a:t>
            </a:r>
          </a:p>
          <a:p>
            <a:pPr>
              <a:spcBef>
                <a:spcPts val="0"/>
              </a:spcBef>
              <a:buClr>
                <a:schemeClr val="tx1">
                  <a:shade val="95000"/>
                </a:schemeClr>
              </a:buClr>
              <a:defRPr/>
            </a:pPr>
            <a:endParaRPr lang="en-US" altLang="en-US" dirty="0">
              <a:solidFill>
                <a:schemeClr val="tx2"/>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2FDD-ADA8-BBD1-EEAD-F455243A569F}"/>
              </a:ext>
            </a:extLst>
          </p:cNvPr>
          <p:cNvSpPr>
            <a:spLocks noGrp="1"/>
          </p:cNvSpPr>
          <p:nvPr>
            <p:ph type="title"/>
          </p:nvPr>
        </p:nvSpPr>
        <p:spPr>
          <a:xfrm>
            <a:off x="533400" y="152400"/>
            <a:ext cx="5105400" cy="762000"/>
          </a:xfrm>
        </p:spPr>
        <p:txBody>
          <a:bodyPr rtlCol="0">
            <a:noAutofit/>
          </a:bodyPr>
          <a:lstStyle/>
          <a:p>
            <a:pPr>
              <a:defRPr/>
            </a:pPr>
            <a:r>
              <a:rPr altLang="en-US" b="1" dirty="0">
                <a:solidFill>
                  <a:schemeClr val="tx2">
                    <a:lumMod val="90000"/>
                  </a:schemeClr>
                </a:solidFill>
                <a:latin typeface="+mn-lt"/>
              </a:rPr>
              <a:t>Master Plan – TLVCC</a:t>
            </a:r>
            <a:br>
              <a:rPr lang="en-US" altLang="en-US" b="1" dirty="0">
                <a:solidFill>
                  <a:schemeClr val="tx2">
                    <a:lumMod val="90000"/>
                  </a:schemeClr>
                </a:solidFill>
                <a:latin typeface="+mn-lt"/>
              </a:rPr>
            </a:br>
            <a:endParaRPr altLang="en-US" b="1" dirty="0">
              <a:solidFill>
                <a:schemeClr val="tx2">
                  <a:lumMod val="90000"/>
                </a:schemeClr>
              </a:solidFill>
              <a:latin typeface="+mn-lt"/>
            </a:endParaRPr>
          </a:p>
        </p:txBody>
      </p:sp>
      <p:pic>
        <p:nvPicPr>
          <p:cNvPr id="29698" name="Picture 2">
            <a:extLst>
              <a:ext uri="{FF2B5EF4-FFF2-40B4-BE49-F238E27FC236}">
                <a16:creationId xmlns:a16="http://schemas.microsoft.com/office/drawing/2014/main" id="{6C80599B-9847-1FCA-021B-26F19E534E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066800"/>
            <a:ext cx="6324600" cy="51127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B36C-BBA1-93E3-8DEE-C15BA14E5054}"/>
              </a:ext>
            </a:extLst>
          </p:cNvPr>
          <p:cNvSpPr>
            <a:spLocks noGrp="1"/>
          </p:cNvSpPr>
          <p:nvPr>
            <p:ph type="title"/>
          </p:nvPr>
        </p:nvSpPr>
        <p:spPr>
          <a:xfrm>
            <a:off x="533400" y="152400"/>
            <a:ext cx="7756525" cy="819150"/>
          </a:xfrm>
        </p:spPr>
        <p:txBody>
          <a:bodyPr rtlCol="0">
            <a:noAutofit/>
          </a:bodyPr>
          <a:lstStyle/>
          <a:p>
            <a:pPr>
              <a:defRPr/>
            </a:pPr>
            <a:r>
              <a:rPr altLang="en-US" b="1" dirty="0">
                <a:solidFill>
                  <a:schemeClr val="tx2"/>
                </a:solidFill>
                <a:latin typeface="+mn-lt"/>
              </a:rPr>
              <a:t>Master Plan – SCC</a:t>
            </a:r>
            <a:br>
              <a:rPr altLang="en-US" b="1" dirty="0">
                <a:solidFill>
                  <a:schemeClr val="tx2"/>
                </a:solidFill>
                <a:latin typeface="+mn-lt"/>
              </a:rPr>
            </a:br>
            <a:endParaRPr altLang="en-US" b="1" dirty="0">
              <a:solidFill>
                <a:schemeClr val="tx2"/>
              </a:solidFill>
              <a:latin typeface="+mn-lt"/>
            </a:endParaRPr>
          </a:p>
        </p:txBody>
      </p:sp>
      <p:pic>
        <p:nvPicPr>
          <p:cNvPr id="30722" name="Picture 2">
            <a:extLst>
              <a:ext uri="{FF2B5EF4-FFF2-40B4-BE49-F238E27FC236}">
                <a16:creationId xmlns:a16="http://schemas.microsoft.com/office/drawing/2014/main" id="{AA9C77EB-95DF-01D0-5641-E3C2CB84EF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796131"/>
            <a:ext cx="5436474" cy="52657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1">
            <a:extLst>
              <a:ext uri="{FF2B5EF4-FFF2-40B4-BE49-F238E27FC236}">
                <a16:creationId xmlns:a16="http://schemas.microsoft.com/office/drawing/2014/main" id="{62845C52-C2CB-4BD9-7278-B297488467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solidFill>
                <a:schemeClr val="tx2"/>
              </a:solidFill>
            </a:endParaRPr>
          </a:p>
        </p:txBody>
      </p:sp>
      <p:sp>
        <p:nvSpPr>
          <p:cNvPr id="158722" name="Rectangle 2">
            <a:extLst>
              <a:ext uri="{FF2B5EF4-FFF2-40B4-BE49-F238E27FC236}">
                <a16:creationId xmlns:a16="http://schemas.microsoft.com/office/drawing/2014/main" id="{9231F12E-71DC-E7E1-3355-F84E9124B7BA}"/>
              </a:ext>
            </a:extLst>
          </p:cNvPr>
          <p:cNvSpPr>
            <a:spLocks noGrp="1" noChangeArrowheads="1"/>
          </p:cNvSpPr>
          <p:nvPr>
            <p:ph type="title" idx="4294967295"/>
          </p:nvPr>
        </p:nvSpPr>
        <p:spPr>
          <a:xfrm>
            <a:off x="381000" y="133826"/>
            <a:ext cx="3810000" cy="914400"/>
          </a:xfrm>
          <a:prstGeom prst="rect">
            <a:avLst/>
          </a:prstGeom>
        </p:spPr>
        <p:txBody>
          <a:bodyPr rtlCol="0">
            <a:noAutofit/>
          </a:bodyPr>
          <a:lstStyle/>
          <a:p>
            <a:pPr marL="54864">
              <a:defRPr/>
            </a:pPr>
            <a:r>
              <a:rPr altLang="en-US" b="1" dirty="0">
                <a:solidFill>
                  <a:schemeClr val="tx2"/>
                </a:solidFill>
                <a:latin typeface="+mn-lt"/>
              </a:rPr>
              <a:t> </a:t>
            </a:r>
            <a:r>
              <a:rPr lang="en-US" altLang="en-US" b="1" dirty="0">
                <a:solidFill>
                  <a:schemeClr val="tx2"/>
                </a:solidFill>
                <a:latin typeface="+mn-lt"/>
              </a:rPr>
              <a:t>Proposed CIPs</a:t>
            </a:r>
            <a:endParaRPr altLang="en-US" b="1" dirty="0">
              <a:solidFill>
                <a:schemeClr val="tx2"/>
              </a:solidFill>
              <a:latin typeface="+mn-lt"/>
            </a:endParaRPr>
          </a:p>
        </p:txBody>
      </p:sp>
      <p:pic>
        <p:nvPicPr>
          <p:cNvPr id="31747" name="Picture 4" descr="\\10.139.60.250\users\klefevre\My Documents\Chief Engineer - Docs\CIP 17-18\Images for Slide Show\HDSP\DSC_2207.jpg">
            <a:extLst>
              <a:ext uri="{FF2B5EF4-FFF2-40B4-BE49-F238E27FC236}">
                <a16:creationId xmlns:a16="http://schemas.microsoft.com/office/drawing/2014/main" id="{471DD9FD-835F-E028-02EB-4B44B5F34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169" y="1055846"/>
            <a:ext cx="7205662"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181AE-2044-80BE-E2A0-AC3D075EFFF1}"/>
              </a:ext>
            </a:extLst>
          </p:cNvPr>
          <p:cNvSpPr>
            <a:spLocks noGrp="1"/>
          </p:cNvSpPr>
          <p:nvPr>
            <p:ph type="title"/>
          </p:nvPr>
        </p:nvSpPr>
        <p:spPr>
          <a:xfrm>
            <a:off x="533400" y="152400"/>
            <a:ext cx="8229600" cy="762000"/>
          </a:xfrm>
        </p:spPr>
        <p:txBody>
          <a:bodyPr rtlCol="0">
            <a:noAutofit/>
          </a:bodyPr>
          <a:lstStyle/>
          <a:p>
            <a:pPr>
              <a:defRPr/>
            </a:pPr>
            <a:r>
              <a:rPr b="1" dirty="0">
                <a:solidFill>
                  <a:schemeClr val="tx2">
                    <a:lumMod val="90000"/>
                  </a:schemeClr>
                </a:solidFill>
                <a:latin typeface="+mn-lt"/>
              </a:rPr>
              <a:t>Facility A</a:t>
            </a:r>
            <a:r>
              <a:rPr lang="en-US" b="1" dirty="0">
                <a:solidFill>
                  <a:schemeClr val="tx2">
                    <a:lumMod val="90000"/>
                  </a:schemeClr>
                </a:solidFill>
                <a:latin typeface="+mn-lt"/>
              </a:rPr>
              <a:t>bbreviations</a:t>
            </a:r>
            <a:r>
              <a:rPr b="1" dirty="0">
                <a:solidFill>
                  <a:schemeClr val="tx2">
                    <a:lumMod val="90000"/>
                  </a:schemeClr>
                </a:solidFill>
                <a:latin typeface="+mn-lt"/>
              </a:rPr>
              <a:t> (1 of 2) </a:t>
            </a:r>
          </a:p>
        </p:txBody>
      </p:sp>
      <p:sp>
        <p:nvSpPr>
          <p:cNvPr id="9218" name="Content Placeholder 1">
            <a:extLst>
              <a:ext uri="{FF2B5EF4-FFF2-40B4-BE49-F238E27FC236}">
                <a16:creationId xmlns:a16="http://schemas.microsoft.com/office/drawing/2014/main" id="{77438F3F-FBF9-6733-D0BD-9142C7E21BA8}"/>
              </a:ext>
            </a:extLst>
          </p:cNvPr>
          <p:cNvSpPr>
            <a:spLocks noGrp="1"/>
          </p:cNvSpPr>
          <p:nvPr>
            <p:ph idx="1"/>
          </p:nvPr>
        </p:nvSpPr>
        <p:spPr>
          <a:xfrm>
            <a:off x="533400" y="1066800"/>
            <a:ext cx="8458200" cy="5029200"/>
          </a:xfrm>
        </p:spPr>
        <p:txBody>
          <a:bodyPr rtlCol="0">
            <a:normAutofit/>
          </a:bodyPr>
          <a:lstStyle/>
          <a:p>
            <a:pPr>
              <a:buClr>
                <a:schemeClr val="tx2"/>
              </a:buClr>
              <a:defRPr/>
            </a:pPr>
            <a:r>
              <a:rPr lang="en-US" altLang="en-US" sz="2400" dirty="0">
                <a:solidFill>
                  <a:schemeClr val="tx2"/>
                </a:solidFill>
              </a:rPr>
              <a:t>CCC – Carlin Conservation Camp</a:t>
            </a:r>
          </a:p>
          <a:p>
            <a:pPr>
              <a:buClr>
                <a:schemeClr val="tx2"/>
              </a:buClr>
              <a:defRPr/>
            </a:pPr>
            <a:r>
              <a:rPr lang="en-US" altLang="en-US" sz="2400" dirty="0">
                <a:solidFill>
                  <a:schemeClr val="tx2"/>
                </a:solidFill>
              </a:rPr>
              <a:t>CGTH – Casa Grande Transitional Housing</a:t>
            </a:r>
          </a:p>
          <a:p>
            <a:pPr>
              <a:buClr>
                <a:schemeClr val="tx2"/>
              </a:buClr>
              <a:defRPr/>
            </a:pPr>
            <a:r>
              <a:rPr lang="en-US" altLang="en-US" sz="2400" dirty="0">
                <a:solidFill>
                  <a:schemeClr val="tx2"/>
                </a:solidFill>
              </a:rPr>
              <a:t>ECC – Ely Conservation Camp</a:t>
            </a:r>
          </a:p>
          <a:p>
            <a:pPr>
              <a:buClr>
                <a:schemeClr val="tx2"/>
              </a:buClr>
              <a:defRPr/>
            </a:pPr>
            <a:r>
              <a:rPr lang="en-US" altLang="en-US" sz="2400" dirty="0">
                <a:solidFill>
                  <a:schemeClr val="tx2"/>
                </a:solidFill>
              </a:rPr>
              <a:t>ESP – Ely State Prison</a:t>
            </a:r>
          </a:p>
          <a:p>
            <a:pPr>
              <a:buClr>
                <a:schemeClr val="tx2"/>
              </a:buClr>
              <a:defRPr/>
            </a:pPr>
            <a:r>
              <a:rPr lang="en-US" altLang="en-US" sz="2400" dirty="0">
                <a:solidFill>
                  <a:schemeClr val="tx2"/>
                </a:solidFill>
              </a:rPr>
              <a:t>FMWCC – Florence McClure Women’s Corr. Center</a:t>
            </a:r>
          </a:p>
          <a:p>
            <a:pPr>
              <a:buClr>
                <a:schemeClr val="tx2"/>
              </a:buClr>
              <a:defRPr/>
            </a:pPr>
            <a:r>
              <a:rPr lang="en-US" altLang="en-US" sz="2400" dirty="0">
                <a:solidFill>
                  <a:schemeClr val="tx2"/>
                </a:solidFill>
              </a:rPr>
              <a:t>HCC – Humboldt Conservation Camp</a:t>
            </a:r>
          </a:p>
          <a:p>
            <a:pPr>
              <a:buClr>
                <a:schemeClr val="tx2"/>
              </a:buClr>
              <a:defRPr/>
            </a:pPr>
            <a:r>
              <a:rPr lang="en-US" altLang="en-US" sz="2400" dirty="0">
                <a:solidFill>
                  <a:schemeClr val="tx2"/>
                </a:solidFill>
              </a:rPr>
              <a:t>HDSP – High Desert State Prison</a:t>
            </a:r>
          </a:p>
          <a:p>
            <a:pPr>
              <a:buClr>
                <a:schemeClr val="tx2"/>
              </a:buClr>
              <a:defRPr/>
            </a:pPr>
            <a:r>
              <a:rPr lang="en-US" altLang="en-US" sz="2400" dirty="0">
                <a:solidFill>
                  <a:schemeClr val="tx2"/>
                </a:solidFill>
              </a:rPr>
              <a:t>JCC – Jean Conservation Camp</a:t>
            </a:r>
          </a:p>
          <a:p>
            <a:pPr>
              <a:buClr>
                <a:schemeClr val="tx2"/>
              </a:buClr>
              <a:defRPr/>
            </a:pPr>
            <a:r>
              <a:rPr lang="en-US" altLang="en-US" sz="2400" dirty="0">
                <a:solidFill>
                  <a:schemeClr val="tx2"/>
                </a:solidFill>
              </a:rPr>
              <a:t>LCC – Lovelock Conservation Camp</a:t>
            </a:r>
          </a:p>
          <a:p>
            <a:pPr>
              <a:buClr>
                <a:schemeClr val="tx2"/>
              </a:buClr>
              <a:defRPr/>
            </a:pPr>
            <a:r>
              <a:rPr lang="en-US" altLang="en-US" sz="2400" dirty="0">
                <a:solidFill>
                  <a:schemeClr val="tx2"/>
                </a:solidFill>
              </a:rPr>
              <a:t>NNCC – Northern Nevada Correctional Center</a:t>
            </a:r>
          </a:p>
          <a:p>
            <a:pPr marL="365760" indent="-365760">
              <a:buClr>
                <a:schemeClr val="tx2"/>
              </a:buClr>
              <a:defRPr/>
            </a:pPr>
            <a:endParaRPr lang="en-US" altLang="en-US" sz="2400" dirty="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C3F0E1-B2E1-F8ED-FD4E-6059BA01ED36}"/>
              </a:ext>
            </a:extLst>
          </p:cNvPr>
          <p:cNvSpPr>
            <a:spLocks noGrp="1"/>
          </p:cNvSpPr>
          <p:nvPr>
            <p:ph type="title"/>
          </p:nvPr>
        </p:nvSpPr>
        <p:spPr>
          <a:xfrm>
            <a:off x="609600" y="130175"/>
            <a:ext cx="8229600" cy="762000"/>
          </a:xfrm>
        </p:spPr>
        <p:txBody>
          <a:bodyPr rtlCol="0">
            <a:noAutofit/>
          </a:bodyPr>
          <a:lstStyle/>
          <a:p>
            <a:pPr>
              <a:defRPr/>
            </a:pPr>
            <a:r>
              <a:rPr b="1" dirty="0">
                <a:solidFill>
                  <a:schemeClr val="tx2">
                    <a:lumMod val="90000"/>
                  </a:schemeClr>
                </a:solidFill>
                <a:latin typeface="+mn-lt"/>
              </a:rPr>
              <a:t>Facility A</a:t>
            </a:r>
            <a:r>
              <a:rPr lang="en-US" b="1" dirty="0">
                <a:solidFill>
                  <a:schemeClr val="tx2">
                    <a:lumMod val="90000"/>
                  </a:schemeClr>
                </a:solidFill>
                <a:latin typeface="+mn-lt"/>
              </a:rPr>
              <a:t>bbreviations</a:t>
            </a:r>
            <a:r>
              <a:rPr b="1" dirty="0">
                <a:solidFill>
                  <a:schemeClr val="tx2">
                    <a:lumMod val="90000"/>
                  </a:schemeClr>
                </a:solidFill>
                <a:latin typeface="+mn-lt"/>
              </a:rPr>
              <a:t> (2 of 2) </a:t>
            </a:r>
          </a:p>
        </p:txBody>
      </p:sp>
      <p:sp>
        <p:nvSpPr>
          <p:cNvPr id="10242" name="Content Placeholder 1">
            <a:extLst>
              <a:ext uri="{FF2B5EF4-FFF2-40B4-BE49-F238E27FC236}">
                <a16:creationId xmlns:a16="http://schemas.microsoft.com/office/drawing/2014/main" id="{FACB204F-5C85-4C0A-F5D2-68244D2E19BF}"/>
              </a:ext>
            </a:extLst>
          </p:cNvPr>
          <p:cNvSpPr>
            <a:spLocks noGrp="1"/>
          </p:cNvSpPr>
          <p:nvPr>
            <p:ph idx="1"/>
          </p:nvPr>
        </p:nvSpPr>
        <p:spPr>
          <a:xfrm>
            <a:off x="1066800" y="762000"/>
            <a:ext cx="9525000" cy="5029200"/>
          </a:xfrm>
        </p:spPr>
        <p:txBody>
          <a:bodyPr rtlCol="0">
            <a:noAutofit/>
          </a:bodyPr>
          <a:lstStyle/>
          <a:p>
            <a:pPr>
              <a:buClr>
                <a:schemeClr val="tx2"/>
              </a:buClr>
              <a:defRPr/>
            </a:pPr>
            <a:r>
              <a:rPr lang="en-US" altLang="en-US" sz="2400" dirty="0">
                <a:solidFill>
                  <a:schemeClr val="tx2"/>
                </a:solidFill>
              </a:rPr>
              <a:t>NNTH – Northern Nevada Transitional Center</a:t>
            </a:r>
          </a:p>
          <a:p>
            <a:pPr>
              <a:buClr>
                <a:schemeClr val="tx2"/>
              </a:buClr>
              <a:defRPr/>
            </a:pPr>
            <a:r>
              <a:rPr lang="en-US" altLang="en-US" sz="2400" dirty="0">
                <a:solidFill>
                  <a:schemeClr val="tx2"/>
                </a:solidFill>
              </a:rPr>
              <a:t>NSP – Nevada Sate Prison (Closed)</a:t>
            </a:r>
          </a:p>
          <a:p>
            <a:pPr>
              <a:buClr>
                <a:schemeClr val="tx2"/>
              </a:buClr>
              <a:defRPr/>
            </a:pPr>
            <a:r>
              <a:rPr lang="en-US" altLang="en-US" sz="2400" dirty="0">
                <a:solidFill>
                  <a:schemeClr val="tx2"/>
                </a:solidFill>
              </a:rPr>
              <a:t>PCC – Pioche Conservation Camp</a:t>
            </a:r>
          </a:p>
          <a:p>
            <a:pPr>
              <a:buClr>
                <a:schemeClr val="tx2"/>
              </a:buClr>
              <a:defRPr/>
            </a:pPr>
            <a:r>
              <a:rPr lang="en-US" altLang="en-US" sz="2400" dirty="0">
                <a:solidFill>
                  <a:schemeClr val="tx2"/>
                </a:solidFill>
              </a:rPr>
              <a:t>SCC – Stewart Conservation Camp</a:t>
            </a:r>
          </a:p>
          <a:p>
            <a:pPr>
              <a:buClr>
                <a:schemeClr val="tx2"/>
              </a:buClr>
              <a:defRPr/>
            </a:pPr>
            <a:r>
              <a:rPr lang="en-US" altLang="en-US" sz="2400" dirty="0">
                <a:solidFill>
                  <a:schemeClr val="tx2"/>
                </a:solidFill>
              </a:rPr>
              <a:t>SDCC – Southern Desert Correctional Center</a:t>
            </a:r>
          </a:p>
          <a:p>
            <a:pPr>
              <a:buClr>
                <a:schemeClr val="tx2"/>
              </a:buClr>
              <a:defRPr/>
            </a:pPr>
            <a:r>
              <a:rPr lang="en-US" altLang="en-US" sz="2400" dirty="0">
                <a:solidFill>
                  <a:schemeClr val="tx2"/>
                </a:solidFill>
              </a:rPr>
              <a:t>SNCC – South. Nevada Correctional Center (Closed)</a:t>
            </a:r>
          </a:p>
          <a:p>
            <a:pPr>
              <a:buClr>
                <a:schemeClr val="tx2"/>
              </a:buClr>
              <a:defRPr/>
            </a:pPr>
            <a:r>
              <a:rPr lang="en-US" altLang="en-US" sz="2400" dirty="0">
                <a:solidFill>
                  <a:schemeClr val="tx2"/>
                </a:solidFill>
              </a:rPr>
              <a:t>SSCC – Silver Springs Correctional Center (Closed)</a:t>
            </a:r>
          </a:p>
          <a:p>
            <a:pPr>
              <a:buClr>
                <a:schemeClr val="tx2"/>
              </a:buClr>
              <a:defRPr/>
            </a:pPr>
            <a:r>
              <a:rPr lang="en-US" altLang="en-US" sz="2400" dirty="0">
                <a:solidFill>
                  <a:schemeClr val="tx2"/>
                </a:solidFill>
              </a:rPr>
              <a:t>TCC – Tonopah </a:t>
            </a:r>
          </a:p>
          <a:p>
            <a:pPr>
              <a:buClr>
                <a:schemeClr val="tx2"/>
              </a:buClr>
              <a:defRPr/>
            </a:pPr>
            <a:r>
              <a:rPr lang="en-US" altLang="en-US" sz="2400" dirty="0">
                <a:solidFill>
                  <a:schemeClr val="tx2"/>
                </a:solidFill>
              </a:rPr>
              <a:t>Conservation Camp</a:t>
            </a:r>
          </a:p>
          <a:p>
            <a:pPr>
              <a:buClr>
                <a:schemeClr val="tx2"/>
              </a:buClr>
              <a:defRPr/>
            </a:pPr>
            <a:r>
              <a:rPr lang="en-US" altLang="en-US" sz="2400" dirty="0">
                <a:solidFill>
                  <a:schemeClr val="tx2"/>
                </a:solidFill>
              </a:rPr>
              <a:t>TLVCC – Three Lakes Valley Conservation Camp</a:t>
            </a:r>
          </a:p>
          <a:p>
            <a:pPr>
              <a:buClr>
                <a:schemeClr val="tx2"/>
              </a:buClr>
              <a:defRPr/>
            </a:pPr>
            <a:r>
              <a:rPr lang="en-US" altLang="en-US" sz="2400" dirty="0">
                <a:solidFill>
                  <a:schemeClr val="tx2"/>
                </a:solidFill>
              </a:rPr>
              <a:t>WCC – Wells Conservation Camp</a:t>
            </a:r>
          </a:p>
          <a:p>
            <a:pPr>
              <a:buClr>
                <a:schemeClr val="tx2"/>
              </a:buClr>
              <a:defRPr/>
            </a:pPr>
            <a:r>
              <a:rPr lang="en-US" altLang="en-US" sz="2400" dirty="0">
                <a:solidFill>
                  <a:schemeClr val="tx2"/>
                </a:solidFill>
              </a:rPr>
              <a:t>WSCC – Warm Springs Correctional Center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1D74-8FDA-C8B1-0080-4511425538B5}"/>
              </a:ext>
            </a:extLst>
          </p:cNvPr>
          <p:cNvSpPr>
            <a:spLocks noGrp="1"/>
          </p:cNvSpPr>
          <p:nvPr>
            <p:ph type="title"/>
          </p:nvPr>
        </p:nvSpPr>
        <p:spPr>
          <a:xfrm>
            <a:off x="533400" y="152400"/>
            <a:ext cx="8229600" cy="609600"/>
          </a:xfrm>
        </p:spPr>
        <p:txBody>
          <a:bodyPr rtlCol="0">
            <a:noAutofit/>
          </a:bodyPr>
          <a:lstStyle/>
          <a:p>
            <a:pPr>
              <a:defRPr/>
            </a:pPr>
            <a:r>
              <a:rPr b="1" dirty="0">
                <a:solidFill>
                  <a:schemeClr val="tx2">
                    <a:lumMod val="90000"/>
                  </a:schemeClr>
                </a:solidFill>
                <a:latin typeface="+mn-lt"/>
              </a:rPr>
              <a:t>Personnel A</a:t>
            </a:r>
            <a:r>
              <a:rPr lang="en-US" b="1" dirty="0">
                <a:solidFill>
                  <a:schemeClr val="tx2">
                    <a:lumMod val="90000"/>
                  </a:schemeClr>
                </a:solidFill>
                <a:latin typeface="+mn-lt"/>
              </a:rPr>
              <a:t>bbreviations</a:t>
            </a:r>
            <a:endParaRPr b="1" dirty="0">
              <a:solidFill>
                <a:schemeClr val="tx2">
                  <a:lumMod val="90000"/>
                </a:schemeClr>
              </a:solidFill>
              <a:latin typeface="+mn-lt"/>
            </a:endParaRPr>
          </a:p>
        </p:txBody>
      </p:sp>
      <p:sp>
        <p:nvSpPr>
          <p:cNvPr id="11267" name="Content Placeholder 2">
            <a:extLst>
              <a:ext uri="{FF2B5EF4-FFF2-40B4-BE49-F238E27FC236}">
                <a16:creationId xmlns:a16="http://schemas.microsoft.com/office/drawing/2014/main" id="{BDC07313-1FEC-7EDD-1BBF-CDBFC4EBE63C}"/>
              </a:ext>
            </a:extLst>
          </p:cNvPr>
          <p:cNvSpPr>
            <a:spLocks noGrp="1"/>
          </p:cNvSpPr>
          <p:nvPr>
            <p:ph sz="quarter" idx="13"/>
          </p:nvPr>
        </p:nvSpPr>
        <p:spPr>
          <a:xfrm>
            <a:off x="571500" y="914400"/>
            <a:ext cx="6019800" cy="4572000"/>
          </a:xfrm>
        </p:spPr>
        <p:txBody>
          <a:bodyPr rtlCol="0">
            <a:normAutofit/>
          </a:bodyPr>
          <a:lstStyle/>
          <a:p>
            <a:pPr>
              <a:buClr>
                <a:schemeClr val="tx2"/>
              </a:buClr>
              <a:buSzPct val="100000"/>
              <a:defRPr/>
            </a:pPr>
            <a:r>
              <a:rPr lang="en-US" altLang="en-US" sz="2400" dirty="0">
                <a:solidFill>
                  <a:schemeClr val="tx2"/>
                </a:solidFill>
              </a:rPr>
              <a:t>D – Director</a:t>
            </a:r>
          </a:p>
          <a:p>
            <a:pPr>
              <a:buClr>
                <a:schemeClr val="tx2"/>
              </a:buClr>
              <a:buSzPct val="100000"/>
              <a:defRPr/>
            </a:pPr>
            <a:r>
              <a:rPr lang="en-US" altLang="en-US" sz="2400" dirty="0">
                <a:solidFill>
                  <a:schemeClr val="tx2"/>
                </a:solidFill>
              </a:rPr>
              <a:t>DD – Deputy Director</a:t>
            </a:r>
          </a:p>
          <a:p>
            <a:pPr>
              <a:buClr>
                <a:schemeClr val="tx2"/>
              </a:buClr>
              <a:buSzPct val="100000"/>
              <a:defRPr/>
            </a:pPr>
            <a:r>
              <a:rPr lang="en-US" altLang="en-US" sz="2400" dirty="0">
                <a:solidFill>
                  <a:schemeClr val="tx2"/>
                </a:solidFill>
              </a:rPr>
              <a:t>AD – Asst. to Director </a:t>
            </a:r>
          </a:p>
          <a:p>
            <a:pPr>
              <a:buClr>
                <a:schemeClr val="tx2"/>
              </a:buClr>
              <a:buSzPct val="100000"/>
              <a:defRPr/>
            </a:pPr>
            <a:r>
              <a:rPr lang="en-US" altLang="en-US" sz="2400" dirty="0">
                <a:solidFill>
                  <a:schemeClr val="tx2"/>
                </a:solidFill>
              </a:rPr>
              <a:t>W – Warden</a:t>
            </a:r>
          </a:p>
          <a:p>
            <a:pPr>
              <a:buClr>
                <a:schemeClr val="tx2"/>
              </a:buClr>
              <a:buSzPct val="100000"/>
              <a:defRPr/>
            </a:pPr>
            <a:r>
              <a:rPr lang="en-US" altLang="en-US" sz="2400" dirty="0">
                <a:solidFill>
                  <a:schemeClr val="tx2"/>
                </a:solidFill>
              </a:rPr>
              <a:t>AW – Associate Warden</a:t>
            </a:r>
          </a:p>
          <a:p>
            <a:pPr>
              <a:buClr>
                <a:schemeClr val="tx2"/>
              </a:buClr>
              <a:buSzPct val="100000"/>
              <a:defRPr/>
            </a:pPr>
            <a:r>
              <a:rPr lang="en-US" altLang="en-US" sz="2400" dirty="0">
                <a:solidFill>
                  <a:schemeClr val="tx2"/>
                </a:solidFill>
              </a:rPr>
              <a:t>Lt – Lieutenant</a:t>
            </a:r>
          </a:p>
          <a:p>
            <a:pPr>
              <a:buClr>
                <a:schemeClr val="tx2"/>
              </a:buClr>
              <a:buSzPct val="100000"/>
              <a:defRPr/>
            </a:pPr>
            <a:r>
              <a:rPr lang="en-US" altLang="en-US" sz="2400" dirty="0">
                <a:solidFill>
                  <a:schemeClr val="tx2"/>
                </a:solidFill>
              </a:rPr>
              <a:t>CE – Chief Engineer</a:t>
            </a:r>
          </a:p>
          <a:p>
            <a:pPr>
              <a:buClr>
                <a:schemeClr val="tx2"/>
              </a:buClr>
              <a:buSzPct val="100000"/>
              <a:defRPr/>
            </a:pPr>
            <a:r>
              <a:rPr lang="en-US" altLang="en-US" sz="2400" dirty="0">
                <a:solidFill>
                  <a:schemeClr val="tx2"/>
                </a:solidFill>
              </a:rPr>
              <a:t>FM – Facility Manager</a:t>
            </a:r>
          </a:p>
          <a:p>
            <a:pPr>
              <a:buClr>
                <a:schemeClr val="tx2"/>
              </a:buClr>
              <a:buSzPct val="100000"/>
              <a:defRPr/>
            </a:pPr>
            <a:r>
              <a:rPr lang="en-US" altLang="en-US" sz="2400" dirty="0">
                <a:solidFill>
                  <a:schemeClr val="tx2"/>
                </a:solidFill>
              </a:rPr>
              <a:t>FS – Facility Supervisor</a:t>
            </a:r>
          </a:p>
          <a:p>
            <a:pPr>
              <a:buClr>
                <a:schemeClr val="tx2"/>
              </a:buClr>
              <a:buSzPct val="100000"/>
              <a:defRPr/>
            </a:pPr>
            <a:r>
              <a:rPr lang="en-US" altLang="en-US" sz="2400" dirty="0">
                <a:solidFill>
                  <a:schemeClr val="tx2"/>
                </a:solidFill>
              </a:rPr>
              <a:t>ASO – Administrative Services Officer</a:t>
            </a:r>
          </a:p>
          <a:p>
            <a:pPr marL="365760" indent="-365760">
              <a:buClr>
                <a:srgbClr val="FFE48F"/>
              </a:buClr>
              <a:buSzPct val="95000"/>
              <a:defRPr/>
            </a:pPr>
            <a:endParaRPr lang="en-US" altLang="en-US" sz="2400" dirty="0">
              <a:solidFill>
                <a:schemeClr val="tx1">
                  <a:lumMod val="85000"/>
                  <a:lumOff val="15000"/>
                </a:schemeClr>
              </a:solidFill>
            </a:endParaRPr>
          </a:p>
        </p:txBody>
      </p:sp>
      <p:sp>
        <p:nvSpPr>
          <p:cNvPr id="34821" name="Slide Number Placeholder 2">
            <a:extLst>
              <a:ext uri="{FF2B5EF4-FFF2-40B4-BE49-F238E27FC236}">
                <a16:creationId xmlns:a16="http://schemas.microsoft.com/office/drawing/2014/main" id="{D8E1BD3A-E32C-340F-44D7-EDA59565F733}"/>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solidFill>
                <a:schemeClr val="tx2"/>
              </a:solidFill>
            </a:endParaRPr>
          </a:p>
        </p:txBody>
      </p:sp>
      <p:sp>
        <p:nvSpPr>
          <p:cNvPr id="6" name="TextBox 5">
            <a:extLst>
              <a:ext uri="{FF2B5EF4-FFF2-40B4-BE49-F238E27FC236}">
                <a16:creationId xmlns:a16="http://schemas.microsoft.com/office/drawing/2014/main" id="{5660ABD5-0FDD-888C-1DAC-65A05C6C097F}"/>
              </a:ext>
            </a:extLst>
          </p:cNvPr>
          <p:cNvSpPr txBox="1"/>
          <p:nvPr/>
        </p:nvSpPr>
        <p:spPr>
          <a:xfrm>
            <a:off x="6019800" y="914400"/>
            <a:ext cx="6096000" cy="1200329"/>
          </a:xfrm>
          <a:prstGeom prst="rect">
            <a:avLst/>
          </a:prstGeom>
          <a:noFill/>
        </p:spPr>
        <p:txBody>
          <a:bodyPr wrap="square">
            <a:spAutoFit/>
          </a:bodyPr>
          <a:lstStyle/>
          <a:p>
            <a:pPr marL="342900" indent="-342900">
              <a:buClr>
                <a:schemeClr val="tx2"/>
              </a:buClr>
              <a:buSzPct val="100000"/>
              <a:buFont typeface="Arial" panose="020B0604020202020204" pitchFamily="34" charset="0"/>
              <a:buChar char="•"/>
              <a:defRPr/>
            </a:pPr>
            <a:r>
              <a:rPr lang="en-US" altLang="en-US" sz="2400" dirty="0">
                <a:solidFill>
                  <a:schemeClr val="tx2"/>
                </a:solidFill>
                <a:cs typeface="Calibri" panose="020F0502020204030204" pitchFamily="34" charset="0"/>
              </a:rPr>
              <a:t>NDOC – Nevada Department of Corrections</a:t>
            </a:r>
          </a:p>
          <a:p>
            <a:pPr marL="342900" indent="-342900">
              <a:buClr>
                <a:schemeClr val="tx2"/>
              </a:buClr>
              <a:buSzPct val="100000"/>
              <a:buFont typeface="Arial" panose="020B0604020202020204" pitchFamily="34" charset="0"/>
              <a:buChar char="•"/>
              <a:defRPr/>
            </a:pPr>
            <a:r>
              <a:rPr lang="en-US" altLang="en-US" sz="2400" dirty="0">
                <a:solidFill>
                  <a:schemeClr val="tx2"/>
                </a:solidFill>
                <a:cs typeface="Calibri" panose="020F0502020204030204" pitchFamily="34" charset="0"/>
              </a:rPr>
              <a:t>SPWD – State Public Works Department</a:t>
            </a:r>
          </a:p>
          <a:p>
            <a:pPr>
              <a:defRPr/>
            </a:pPr>
            <a:endParaRPr lang="en-US" sz="2400" dirty="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a:extLst>
              <a:ext uri="{FF2B5EF4-FFF2-40B4-BE49-F238E27FC236}">
                <a16:creationId xmlns:a16="http://schemas.microsoft.com/office/drawing/2014/main" id="{FE6B981A-8A02-4321-D752-C7A7DB4BD584}"/>
              </a:ext>
            </a:extLst>
          </p:cNvPr>
          <p:cNvSpPr>
            <a:spLocks noGrp="1"/>
          </p:cNvSpPr>
          <p:nvPr>
            <p:ph type="title"/>
          </p:nvPr>
        </p:nvSpPr>
        <p:spPr>
          <a:xfrm>
            <a:off x="587375" y="76200"/>
            <a:ext cx="4953000" cy="636757"/>
          </a:xfrm>
        </p:spPr>
        <p:txBody>
          <a:bodyPr/>
          <a:lstStyle/>
          <a:p>
            <a:pPr eaLnBrk="1" hangingPunct="1"/>
            <a:r>
              <a:rPr lang="en-US" altLang="en-US" b="1" dirty="0">
                <a:solidFill>
                  <a:schemeClr val="tx2"/>
                </a:solidFill>
                <a:latin typeface="+mn-lt"/>
              </a:rPr>
              <a:t>CIP Vetting Process</a:t>
            </a:r>
          </a:p>
        </p:txBody>
      </p:sp>
      <p:sp>
        <p:nvSpPr>
          <p:cNvPr id="2" name="Content Placeholder 1">
            <a:extLst>
              <a:ext uri="{FF2B5EF4-FFF2-40B4-BE49-F238E27FC236}">
                <a16:creationId xmlns:a16="http://schemas.microsoft.com/office/drawing/2014/main" id="{BB5FF8A5-1437-D6A4-0DA5-20C7AA367FAD}"/>
              </a:ext>
            </a:extLst>
          </p:cNvPr>
          <p:cNvSpPr>
            <a:spLocks noGrp="1"/>
          </p:cNvSpPr>
          <p:nvPr>
            <p:ph idx="1"/>
          </p:nvPr>
        </p:nvSpPr>
        <p:spPr>
          <a:xfrm>
            <a:off x="587375" y="1236493"/>
            <a:ext cx="11017250" cy="3868907"/>
          </a:xfrm>
        </p:spPr>
        <p:txBody>
          <a:bodyPr rtlCol="0">
            <a:normAutofit/>
          </a:bodyPr>
          <a:lstStyle/>
          <a:p>
            <a:pPr marL="457200" indent="-457200">
              <a:buClr>
                <a:schemeClr val="tx2"/>
              </a:buClr>
              <a:buFont typeface="+mj-lt"/>
              <a:buAutoNum type="arabicPeriod"/>
              <a:defRPr/>
            </a:pPr>
            <a:r>
              <a:rPr lang="en-US" sz="2400" dirty="0">
                <a:solidFill>
                  <a:schemeClr val="tx2"/>
                </a:solidFill>
              </a:rPr>
              <a:t>W, AW, Lt, ASO, FS – Develop  and Rank New CIPs for each of the 18 Facilities</a:t>
            </a:r>
          </a:p>
          <a:p>
            <a:pPr marL="457200" indent="-457200">
              <a:buClr>
                <a:schemeClr val="tx2"/>
              </a:buClr>
              <a:buFont typeface="+mj-lt"/>
              <a:buAutoNum type="arabicPeriod"/>
              <a:defRPr/>
            </a:pPr>
            <a:r>
              <a:rPr lang="en-US" sz="2400" dirty="0">
                <a:solidFill>
                  <a:schemeClr val="tx2"/>
                </a:solidFill>
              </a:rPr>
              <a:t>CE – Merge New CIPs with Old (Non-Funded FY18-19) CIPs</a:t>
            </a:r>
          </a:p>
          <a:p>
            <a:pPr marL="457200" indent="-457200">
              <a:buClr>
                <a:schemeClr val="tx2"/>
              </a:buClr>
              <a:buFont typeface="+mj-lt"/>
              <a:buAutoNum type="arabicPeriod"/>
              <a:defRPr/>
            </a:pPr>
            <a:r>
              <a:rPr lang="en-US" sz="2400" dirty="0">
                <a:solidFill>
                  <a:schemeClr val="tx2"/>
                </a:solidFill>
              </a:rPr>
              <a:t>CE -  Rank All CIPs (1 thru 176)</a:t>
            </a:r>
          </a:p>
          <a:p>
            <a:pPr marL="457200" indent="-457200">
              <a:buClr>
                <a:schemeClr val="tx2"/>
              </a:buClr>
              <a:buFont typeface="+mj-lt"/>
              <a:buAutoNum type="arabicPeriod"/>
              <a:defRPr/>
            </a:pPr>
            <a:r>
              <a:rPr lang="en-US" sz="2400" dirty="0">
                <a:solidFill>
                  <a:schemeClr val="tx2"/>
                </a:solidFill>
              </a:rPr>
              <a:t>D and DDs – Review and Edit Ranking of All CIPs</a:t>
            </a:r>
          </a:p>
          <a:p>
            <a:pPr marL="457200" indent="-457200">
              <a:buClr>
                <a:schemeClr val="tx2"/>
              </a:buClr>
              <a:buFont typeface="+mj-lt"/>
              <a:buAutoNum type="arabicPeriod"/>
              <a:defRPr/>
            </a:pPr>
            <a:r>
              <a:rPr lang="en-US" sz="2400" dirty="0">
                <a:solidFill>
                  <a:schemeClr val="tx2"/>
                </a:solidFill>
              </a:rPr>
              <a:t>CE – Submit 168 CIPs with Final Rankings to SPWD</a:t>
            </a:r>
          </a:p>
          <a:p>
            <a:pPr marL="457200" indent="-457200">
              <a:buClr>
                <a:schemeClr val="tx2"/>
              </a:buClr>
              <a:buFont typeface="+mj-lt"/>
              <a:buAutoNum type="arabicPeriod"/>
              <a:defRPr/>
            </a:pPr>
            <a:r>
              <a:rPr lang="en-US" sz="2400" dirty="0">
                <a:solidFill>
                  <a:schemeClr val="tx2"/>
                </a:solidFill>
              </a:rPr>
              <a:t>SPWD – Review, Evaluate, Consolidate (as needed), and Estimate Cost of All CIPs </a:t>
            </a:r>
          </a:p>
          <a:p>
            <a:pPr marL="457200" indent="-457200">
              <a:buClr>
                <a:schemeClr val="tx2"/>
              </a:buClr>
              <a:buFont typeface="+mj-lt"/>
              <a:buAutoNum type="arabicPeriod"/>
              <a:defRPr/>
            </a:pPr>
            <a:r>
              <a:rPr lang="en-US" sz="2400" dirty="0">
                <a:solidFill>
                  <a:schemeClr val="tx2"/>
                </a:solidFill>
              </a:rPr>
              <a:t>CE and DDs - Review and Edit SPWD Updated CIPs</a:t>
            </a:r>
          </a:p>
          <a:p>
            <a:pPr marL="457200" indent="-457200">
              <a:buClr>
                <a:schemeClr val="tx2"/>
              </a:buClr>
              <a:buFont typeface="+mj-lt"/>
              <a:buAutoNum type="arabicPeriod"/>
              <a:defRPr/>
            </a:pPr>
            <a:r>
              <a:rPr lang="en-US" sz="2400" dirty="0">
                <a:solidFill>
                  <a:schemeClr val="tx2"/>
                </a:solidFill>
              </a:rPr>
              <a:t>SPWD – Address NDOC’s Updated CIPs and Publish Final Set of CIPs </a:t>
            </a:r>
          </a:p>
          <a:p>
            <a:pPr marL="365760" indent="-365760">
              <a:defRPr/>
            </a:pPr>
            <a:endParaRPr lang="en-US" sz="2400" dirty="0">
              <a:solidFill>
                <a:schemeClr val="tx1">
                  <a:lumMod val="85000"/>
                  <a:lumOff val="1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D69B32-ABB5-E6CA-F646-1A22176F417F}"/>
              </a:ext>
            </a:extLst>
          </p:cNvPr>
          <p:cNvSpPr>
            <a:spLocks noGrp="1"/>
          </p:cNvSpPr>
          <p:nvPr>
            <p:ph type="title"/>
          </p:nvPr>
        </p:nvSpPr>
        <p:spPr>
          <a:xfrm>
            <a:off x="609600" y="152400"/>
            <a:ext cx="7886700" cy="701674"/>
          </a:xfrm>
        </p:spPr>
        <p:txBody>
          <a:bodyPr/>
          <a:lstStyle/>
          <a:p>
            <a:pPr>
              <a:defRPr/>
            </a:pPr>
            <a:r>
              <a:rPr lang="en-US" altLang="en-US" b="1" dirty="0">
                <a:solidFill>
                  <a:schemeClr val="tx2"/>
                </a:solidFill>
                <a:latin typeface="+mn-lt"/>
              </a:rPr>
              <a:t>CIP Philosophy</a:t>
            </a:r>
            <a:endParaRPr lang="en-US" b="1" dirty="0">
              <a:latin typeface="+mn-lt"/>
            </a:endParaRPr>
          </a:p>
        </p:txBody>
      </p:sp>
      <p:sp>
        <p:nvSpPr>
          <p:cNvPr id="34818" name="Content Placeholder 1">
            <a:extLst>
              <a:ext uri="{FF2B5EF4-FFF2-40B4-BE49-F238E27FC236}">
                <a16:creationId xmlns:a16="http://schemas.microsoft.com/office/drawing/2014/main" id="{86F563A6-A84C-B9D3-4D69-5471A429B818}"/>
              </a:ext>
            </a:extLst>
          </p:cNvPr>
          <p:cNvSpPr>
            <a:spLocks noGrp="1"/>
          </p:cNvSpPr>
          <p:nvPr>
            <p:ph idx="1"/>
          </p:nvPr>
        </p:nvSpPr>
        <p:spPr>
          <a:xfrm>
            <a:off x="609600" y="854074"/>
            <a:ext cx="10896600" cy="4632326"/>
          </a:xfrm>
        </p:spPr>
        <p:txBody>
          <a:bodyPr/>
          <a:lstStyle/>
          <a:p>
            <a:pPr marL="0" indent="0">
              <a:buNone/>
              <a:defRPr/>
            </a:pPr>
            <a:endParaRPr lang="en-US" altLang="en-US" sz="2600" dirty="0">
              <a:solidFill>
                <a:schemeClr val="tx2"/>
              </a:solidFill>
            </a:endParaRPr>
          </a:p>
          <a:p>
            <a:pPr>
              <a:defRPr/>
            </a:pPr>
            <a:r>
              <a:rPr lang="en-US" altLang="en-US" sz="2600" dirty="0">
                <a:solidFill>
                  <a:schemeClr val="tx2"/>
                </a:solidFill>
              </a:rPr>
              <a:t>The primary focus of the proposed CIPs is on recent NDOC’s Re-Imagined philosophy that includes implementing more technology (i.e., surveillance systems) to offset difficulty in recruiting and maintaining staff while improving our overall performance.</a:t>
            </a:r>
          </a:p>
          <a:p>
            <a:pPr>
              <a:defRPr/>
            </a:pPr>
            <a:r>
              <a:rPr lang="en-US" altLang="en-US" sz="2600" dirty="0">
                <a:solidFill>
                  <a:schemeClr val="tx2"/>
                </a:solidFill>
              </a:rPr>
              <a:t>This philosophy continues to be driven by consideration of safety and security of our staff and offenders.</a:t>
            </a:r>
          </a:p>
          <a:p>
            <a:pPr>
              <a:defRPr/>
            </a:pPr>
            <a:r>
              <a:rPr lang="en-US" altLang="en-US" sz="2600" dirty="0">
                <a:solidFill>
                  <a:schemeClr val="tx2"/>
                </a:solidFill>
              </a:rPr>
              <a:t>Consequently, the initial 40 proposed CIPs (of our proposed 168 CIPs) are highlighted and intended to reflect this recent paradigm shift in NDOC’s philosophy.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44DBB3B-B6DD-EA5A-2A2C-D4A2CCEC6BFB}"/>
              </a:ext>
            </a:extLst>
          </p:cNvPr>
          <p:cNvSpPr>
            <a:spLocks noGrp="1"/>
          </p:cNvSpPr>
          <p:nvPr>
            <p:ph type="title"/>
          </p:nvPr>
        </p:nvSpPr>
        <p:spPr>
          <a:xfrm>
            <a:off x="533400" y="152400"/>
            <a:ext cx="2819400" cy="868362"/>
          </a:xfrm>
        </p:spPr>
        <p:txBody>
          <a:bodyPr/>
          <a:lstStyle/>
          <a:p>
            <a:pPr eaLnBrk="1" hangingPunct="1"/>
            <a:r>
              <a:rPr lang="en-US" altLang="en-US" b="1" dirty="0">
                <a:solidFill>
                  <a:schemeClr val="tx2"/>
                </a:solidFill>
                <a:latin typeface="+mn-lt"/>
              </a:rPr>
              <a:t>CIPs: 1 - 5</a:t>
            </a:r>
          </a:p>
        </p:txBody>
      </p:sp>
      <p:graphicFrame>
        <p:nvGraphicFramePr>
          <p:cNvPr id="4" name="Table 3">
            <a:extLst>
              <a:ext uri="{FF2B5EF4-FFF2-40B4-BE49-F238E27FC236}">
                <a16:creationId xmlns:a16="http://schemas.microsoft.com/office/drawing/2014/main" id="{81FFC253-1F82-F7AF-18AB-326B7C38500A}"/>
              </a:ext>
            </a:extLst>
          </p:cNvPr>
          <p:cNvGraphicFramePr>
            <a:graphicFrameLocks noGrp="1"/>
          </p:cNvGraphicFramePr>
          <p:nvPr>
            <p:extLst>
              <p:ext uri="{D42A27DB-BD31-4B8C-83A1-F6EECF244321}">
                <p14:modId xmlns:p14="http://schemas.microsoft.com/office/powerpoint/2010/main" val="188770263"/>
              </p:ext>
            </p:extLst>
          </p:nvPr>
        </p:nvGraphicFramePr>
        <p:xfrm>
          <a:off x="620714" y="914400"/>
          <a:ext cx="11037886" cy="4876799"/>
        </p:xfrm>
        <a:graphic>
          <a:graphicData uri="http://schemas.openxmlformats.org/drawingml/2006/table">
            <a:tbl>
              <a:tblPr>
                <a:tableStyleId>{5C22544A-7EE6-4342-B048-85BDC9FD1C3A}</a:tableStyleId>
              </a:tblPr>
              <a:tblGrid>
                <a:gridCol w="3197100">
                  <a:extLst>
                    <a:ext uri="{9D8B030D-6E8A-4147-A177-3AD203B41FA5}">
                      <a16:colId xmlns:a16="http://schemas.microsoft.com/office/drawing/2014/main" val="20000"/>
                    </a:ext>
                  </a:extLst>
                </a:gridCol>
                <a:gridCol w="862108">
                  <a:extLst>
                    <a:ext uri="{9D8B030D-6E8A-4147-A177-3AD203B41FA5}">
                      <a16:colId xmlns:a16="http://schemas.microsoft.com/office/drawing/2014/main" val="20001"/>
                    </a:ext>
                  </a:extLst>
                </a:gridCol>
                <a:gridCol w="1341054">
                  <a:extLst>
                    <a:ext uri="{9D8B030D-6E8A-4147-A177-3AD203B41FA5}">
                      <a16:colId xmlns:a16="http://schemas.microsoft.com/office/drawing/2014/main" val="20002"/>
                    </a:ext>
                  </a:extLst>
                </a:gridCol>
                <a:gridCol w="957898">
                  <a:extLst>
                    <a:ext uri="{9D8B030D-6E8A-4147-A177-3AD203B41FA5}">
                      <a16:colId xmlns:a16="http://schemas.microsoft.com/office/drawing/2014/main" val="20003"/>
                    </a:ext>
                  </a:extLst>
                </a:gridCol>
                <a:gridCol w="1245265">
                  <a:extLst>
                    <a:ext uri="{9D8B030D-6E8A-4147-A177-3AD203B41FA5}">
                      <a16:colId xmlns:a16="http://schemas.microsoft.com/office/drawing/2014/main" val="20004"/>
                    </a:ext>
                  </a:extLst>
                </a:gridCol>
                <a:gridCol w="1258356">
                  <a:extLst>
                    <a:ext uri="{9D8B030D-6E8A-4147-A177-3AD203B41FA5}">
                      <a16:colId xmlns:a16="http://schemas.microsoft.com/office/drawing/2014/main" val="20005"/>
                    </a:ext>
                  </a:extLst>
                </a:gridCol>
                <a:gridCol w="1026628">
                  <a:extLst>
                    <a:ext uri="{9D8B030D-6E8A-4147-A177-3AD203B41FA5}">
                      <a16:colId xmlns:a16="http://schemas.microsoft.com/office/drawing/2014/main" val="20006"/>
                    </a:ext>
                  </a:extLst>
                </a:gridCol>
                <a:gridCol w="1149477">
                  <a:extLst>
                    <a:ext uri="{9D8B030D-6E8A-4147-A177-3AD203B41FA5}">
                      <a16:colId xmlns:a16="http://schemas.microsoft.com/office/drawing/2014/main" val="20007"/>
                    </a:ext>
                  </a:extLst>
                </a:gridCol>
              </a:tblGrid>
              <a:tr h="287435">
                <a:tc rowSpan="2">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Facility and Description</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ID    No.</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 Cost Range                ($Million)</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Ranking (A</a:t>
                      </a:r>
                      <a:r>
                        <a:rPr lang="en-US" sz="1600" b="1" u="none" strike="noStrike" baseline="0" dirty="0">
                          <a:solidFill>
                            <a:schemeClr val="tx2"/>
                          </a:solidFill>
                          <a:effectLst/>
                          <a:latin typeface="Calibri" panose="020F0502020204030204" pitchFamily="34" charset="0"/>
                          <a:cs typeface="Calibri" panose="020F0502020204030204" pitchFamily="34" charset="0"/>
                        </a:rPr>
                        <a:t> B </a:t>
                      </a:r>
                      <a:r>
                        <a:rPr lang="en-US" sz="1600" b="1" u="none" strike="noStrike" dirty="0">
                          <a:solidFill>
                            <a:schemeClr val="tx2"/>
                          </a:solidFill>
                          <a:effectLst/>
                          <a:latin typeface="Calibri" panose="020F0502020204030204" pitchFamily="34" charset="0"/>
                          <a:cs typeface="Calibri" panose="020F0502020204030204" pitchFamily="34" charset="0"/>
                        </a:rPr>
                        <a:t>C)</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NDOC Priority</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40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Safety </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Security </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Infra-Structure</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Energy </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1"/>
                  </a:ext>
                </a:extLst>
              </a:tr>
              <a:tr h="944434">
                <a:tc>
                  <a:txBody>
                    <a:bodyPr/>
                    <a:lstStyle/>
                    <a:p>
                      <a:pPr algn="l" rtl="0" fontAlgn="t"/>
                      <a:r>
                        <a:rPr lang="en-US" sz="1600" b="1" i="0" u="none" strike="noStrike" dirty="0">
                          <a:solidFill>
                            <a:schemeClr val="tx2"/>
                          </a:solidFill>
                          <a:effectLst/>
                          <a:latin typeface="Calibri" panose="020F0502020204030204" pitchFamily="34" charset="0"/>
                          <a:cs typeface="Calibri" panose="020F0502020204030204" pitchFamily="34" charset="0"/>
                        </a:rPr>
                        <a:t>SDCC – </a:t>
                      </a:r>
                      <a:r>
                        <a:rPr lang="en-US" sz="1600" b="0" i="0" u="none" strike="noStrike" dirty="0">
                          <a:solidFill>
                            <a:schemeClr val="tx2"/>
                          </a:solidFill>
                          <a:effectLst/>
                          <a:latin typeface="Calibri" panose="020F0502020204030204" pitchFamily="34" charset="0"/>
                          <a:cs typeface="Calibri" panose="020F0502020204030204" pitchFamily="34" charset="0"/>
                        </a:rPr>
                        <a:t>Replace Doors, Locks, and Security Glazing</a:t>
                      </a:r>
                    </a:p>
                  </a:txBody>
                  <a:tcPr marL="9525" marR="9525" marT="9525"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7290</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20-25</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B</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633225">
                <a:tc>
                  <a:txBody>
                    <a:bodyPr/>
                    <a:lstStyle/>
                    <a:p>
                      <a:pPr algn="l" rtl="0" fontAlgn="t"/>
                      <a:r>
                        <a:rPr lang="en-US" sz="1600" b="1" i="0" u="none" strike="noStrike" dirty="0">
                          <a:solidFill>
                            <a:schemeClr val="tx2"/>
                          </a:solidFill>
                          <a:effectLst/>
                          <a:latin typeface="Calibri" panose="020F0502020204030204" pitchFamily="34" charset="0"/>
                          <a:cs typeface="Calibri" panose="020F0502020204030204" pitchFamily="34" charset="0"/>
                        </a:rPr>
                        <a:t>HDSP – </a:t>
                      </a:r>
                      <a:r>
                        <a:rPr lang="en-US" sz="1600" b="0" i="0" u="none" strike="noStrike" dirty="0">
                          <a:solidFill>
                            <a:schemeClr val="tx2"/>
                          </a:solidFill>
                          <a:effectLst/>
                          <a:latin typeface="Calibri" panose="020F0502020204030204" pitchFamily="34" charset="0"/>
                          <a:cs typeface="Calibri" panose="020F0502020204030204" pitchFamily="34" charset="0"/>
                        </a:rPr>
                        <a:t>Install Security Cameras</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7198</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0.1-5</a:t>
                      </a:r>
                    </a:p>
                  </a:txBody>
                  <a:tcPr marL="9525" marR="9525" marT="9525" marB="0" anchor="ctr">
                    <a:noFill/>
                  </a:tcPr>
                </a:tc>
                <a:tc>
                  <a:txBody>
                    <a:bodyPr/>
                    <a:lstStyle/>
                    <a:p>
                      <a:pPr algn="ctr" rtl="0" fontAlgn="ctr"/>
                      <a:r>
                        <a:rPr lang="en-US" sz="1600" b="0" i="0" u="none" strike="noStrike">
                          <a:solidFill>
                            <a:schemeClr val="tx2"/>
                          </a:solidFill>
                          <a:effectLst/>
                          <a:latin typeface="Calibri" panose="020F0502020204030204" pitchFamily="34" charset="0"/>
                          <a:cs typeface="Calibri" panose="020F0502020204030204" pitchFamily="34" charset="0"/>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B</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B</a:t>
                      </a:r>
                    </a:p>
                  </a:txBody>
                  <a:tcPr marL="9525" marR="9525" marT="9525" marB="0" anchor="ctr">
                    <a:noFill/>
                  </a:tcPr>
                </a:tc>
                <a:tc>
                  <a:txBody>
                    <a:bodyPr/>
                    <a:lstStyle/>
                    <a:p>
                      <a:pPr algn="ctr" rtl="0" fontAlgn="ctr"/>
                      <a:r>
                        <a:rPr lang="en-US" sz="1600" b="0" i="0" u="none" strike="noStrike">
                          <a:solidFill>
                            <a:schemeClr val="tx2"/>
                          </a:solidFill>
                          <a:effectLst/>
                          <a:latin typeface="Calibri" panose="020F0502020204030204" pitchFamily="34" charset="0"/>
                          <a:cs typeface="Calibri" panose="020F0502020204030204" pitchFamily="34" charset="0"/>
                        </a:rPr>
                        <a:t>2</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852593">
                <a:tc>
                  <a:txBody>
                    <a:bodyPr/>
                    <a:lstStyle/>
                    <a:p>
                      <a:pPr algn="l" rtl="0" fontAlgn="t"/>
                      <a:r>
                        <a:rPr lang="en-US" sz="1600" b="1" i="0" u="none" strike="noStrike" dirty="0">
                          <a:solidFill>
                            <a:schemeClr val="tx2"/>
                          </a:solidFill>
                          <a:effectLst/>
                          <a:latin typeface="Calibri" panose="020F0502020204030204" pitchFamily="34" charset="0"/>
                          <a:cs typeface="Calibri" panose="020F0502020204030204" pitchFamily="34" charset="0"/>
                        </a:rPr>
                        <a:t>ESP</a:t>
                      </a:r>
                      <a:r>
                        <a:rPr lang="en-US" sz="1600" b="0" i="0" u="none" strike="noStrike" dirty="0">
                          <a:solidFill>
                            <a:schemeClr val="tx2"/>
                          </a:solidFill>
                          <a:effectLst/>
                          <a:latin typeface="Calibri" panose="020F0502020204030204" pitchFamily="34" charset="0"/>
                          <a:cs typeface="Calibri" panose="020F0502020204030204" pitchFamily="34" charset="0"/>
                        </a:rPr>
                        <a:t>– Install Site Security Cameras</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21070</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0.1-5</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B</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3</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650613">
                <a:tc>
                  <a:txBody>
                    <a:bodyPr/>
                    <a:lstStyle/>
                    <a:p>
                      <a:pPr algn="l" rtl="0" fontAlgn="t"/>
                      <a:r>
                        <a:rPr lang="en-US" sz="1600" b="1" i="0" u="none" strike="noStrike" dirty="0">
                          <a:solidFill>
                            <a:schemeClr val="tx2"/>
                          </a:solidFill>
                          <a:effectLst/>
                          <a:latin typeface="Calibri" panose="020F0502020204030204" pitchFamily="34" charset="0"/>
                          <a:cs typeface="Calibri" panose="020F0502020204030204" pitchFamily="34" charset="0"/>
                        </a:rPr>
                        <a:t>SDCC</a:t>
                      </a:r>
                      <a:r>
                        <a:rPr lang="en-US" sz="1600" b="0" i="0" u="none" strike="noStrike" dirty="0">
                          <a:solidFill>
                            <a:schemeClr val="tx2"/>
                          </a:solidFill>
                          <a:effectLst/>
                          <a:latin typeface="Calibri" panose="020F0502020204030204" pitchFamily="34" charset="0"/>
                          <a:cs typeface="Calibri" panose="020F0502020204030204" pitchFamily="34" charset="0"/>
                        </a:rPr>
                        <a:t> – Install Surveillance Cameras</a:t>
                      </a:r>
                    </a:p>
                  </a:txBody>
                  <a:tcPr marL="9525" marR="9525" marT="9525"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7161</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5-10</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B</a:t>
                      </a:r>
                    </a:p>
                  </a:txBody>
                  <a:tcPr marL="9525" marR="9525" marT="9525"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4</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944434">
                <a:tc>
                  <a:txBody>
                    <a:bodyPr/>
                    <a:lstStyle/>
                    <a:p>
                      <a:pPr algn="l" rtl="0" fontAlgn="t"/>
                      <a:r>
                        <a:rPr lang="en-US" sz="1600" b="1" i="0" u="none" strike="noStrike" dirty="0">
                          <a:solidFill>
                            <a:schemeClr val="tx2"/>
                          </a:solidFill>
                          <a:effectLst/>
                          <a:latin typeface="Calibri" panose="020F0502020204030204" pitchFamily="34" charset="0"/>
                          <a:cs typeface="Calibri" panose="020F0502020204030204" pitchFamily="34" charset="0"/>
                        </a:rPr>
                        <a:t>NNCC</a:t>
                      </a:r>
                      <a:r>
                        <a:rPr lang="en-US" sz="1600" b="0" i="0" u="none" strike="noStrike" dirty="0">
                          <a:solidFill>
                            <a:schemeClr val="tx2"/>
                          </a:solidFill>
                          <a:effectLst/>
                          <a:latin typeface="Calibri" panose="020F0502020204030204" pitchFamily="34" charset="0"/>
                          <a:cs typeface="Calibri" panose="020F0502020204030204" pitchFamily="34" charset="0"/>
                        </a:rPr>
                        <a:t> – Replace Surveillance Camera System</a:t>
                      </a:r>
                    </a:p>
                  </a:txBody>
                  <a:tcPr marL="9525" marR="9525" marT="9525"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23106</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0.1-5</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B</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5</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0E61B151-5D7D-33F3-C30E-6EC4EAE5D4E3}"/>
              </a:ext>
            </a:extLst>
          </p:cNvPr>
          <p:cNvSpPr>
            <a:spLocks noGrp="1"/>
          </p:cNvSpPr>
          <p:nvPr>
            <p:ph type="title"/>
          </p:nvPr>
        </p:nvSpPr>
        <p:spPr>
          <a:xfrm>
            <a:off x="533400" y="152400"/>
            <a:ext cx="2971800" cy="762000"/>
          </a:xfrm>
        </p:spPr>
        <p:txBody>
          <a:bodyPr rtlCol="0">
            <a:noAutofit/>
          </a:bodyPr>
          <a:lstStyle/>
          <a:p>
            <a:pPr>
              <a:defRPr/>
            </a:pPr>
            <a:r>
              <a:rPr altLang="en-US" b="1" dirty="0">
                <a:solidFill>
                  <a:schemeClr val="tx2"/>
                </a:solidFill>
                <a:latin typeface="+mn-lt"/>
              </a:rPr>
              <a:t>CIPs: 6 - 10</a:t>
            </a:r>
          </a:p>
        </p:txBody>
      </p:sp>
      <p:graphicFrame>
        <p:nvGraphicFramePr>
          <p:cNvPr id="3" name="Table 2">
            <a:extLst>
              <a:ext uri="{FF2B5EF4-FFF2-40B4-BE49-F238E27FC236}">
                <a16:creationId xmlns:a16="http://schemas.microsoft.com/office/drawing/2014/main" id="{02ADBE17-B8E9-4D4E-EDE8-DB44D58A4F85}"/>
              </a:ext>
            </a:extLst>
          </p:cNvPr>
          <p:cNvGraphicFramePr>
            <a:graphicFrameLocks noGrp="1"/>
          </p:cNvGraphicFramePr>
          <p:nvPr>
            <p:extLst>
              <p:ext uri="{D42A27DB-BD31-4B8C-83A1-F6EECF244321}">
                <p14:modId xmlns:p14="http://schemas.microsoft.com/office/powerpoint/2010/main" val="1484474511"/>
              </p:ext>
            </p:extLst>
          </p:nvPr>
        </p:nvGraphicFramePr>
        <p:xfrm>
          <a:off x="679450" y="991700"/>
          <a:ext cx="10972802" cy="4647100"/>
        </p:xfrm>
        <a:graphic>
          <a:graphicData uri="http://schemas.openxmlformats.org/drawingml/2006/table">
            <a:tbl>
              <a:tblPr>
                <a:tableStyleId>{5C22544A-7EE6-4342-B048-85BDC9FD1C3A}</a:tableStyleId>
              </a:tblPr>
              <a:tblGrid>
                <a:gridCol w="3689132">
                  <a:extLst>
                    <a:ext uri="{9D8B030D-6E8A-4147-A177-3AD203B41FA5}">
                      <a16:colId xmlns:a16="http://schemas.microsoft.com/office/drawing/2014/main" val="20000"/>
                    </a:ext>
                  </a:extLst>
                </a:gridCol>
                <a:gridCol w="945931">
                  <a:extLst>
                    <a:ext uri="{9D8B030D-6E8A-4147-A177-3AD203B41FA5}">
                      <a16:colId xmlns:a16="http://schemas.microsoft.com/office/drawing/2014/main" val="20001"/>
                    </a:ext>
                  </a:extLst>
                </a:gridCol>
                <a:gridCol w="1229709">
                  <a:extLst>
                    <a:ext uri="{9D8B030D-6E8A-4147-A177-3AD203B41FA5}">
                      <a16:colId xmlns:a16="http://schemas.microsoft.com/office/drawing/2014/main" val="20002"/>
                    </a:ext>
                  </a:extLst>
                </a:gridCol>
                <a:gridCol w="872912">
                  <a:extLst>
                    <a:ext uri="{9D8B030D-6E8A-4147-A177-3AD203B41FA5}">
                      <a16:colId xmlns:a16="http://schemas.microsoft.com/office/drawing/2014/main" val="20003"/>
                    </a:ext>
                  </a:extLst>
                </a:gridCol>
                <a:gridCol w="1058779">
                  <a:extLst>
                    <a:ext uri="{9D8B030D-6E8A-4147-A177-3AD203B41FA5}">
                      <a16:colId xmlns:a16="http://schemas.microsoft.com/office/drawing/2014/main" val="20004"/>
                    </a:ext>
                  </a:extLst>
                </a:gridCol>
                <a:gridCol w="1164578">
                  <a:extLst>
                    <a:ext uri="{9D8B030D-6E8A-4147-A177-3AD203B41FA5}">
                      <a16:colId xmlns:a16="http://schemas.microsoft.com/office/drawing/2014/main" val="20005"/>
                    </a:ext>
                  </a:extLst>
                </a:gridCol>
                <a:gridCol w="1049234">
                  <a:extLst>
                    <a:ext uri="{9D8B030D-6E8A-4147-A177-3AD203B41FA5}">
                      <a16:colId xmlns:a16="http://schemas.microsoft.com/office/drawing/2014/main" val="20006"/>
                    </a:ext>
                  </a:extLst>
                </a:gridCol>
                <a:gridCol w="962527">
                  <a:extLst>
                    <a:ext uri="{9D8B030D-6E8A-4147-A177-3AD203B41FA5}">
                      <a16:colId xmlns:a16="http://schemas.microsoft.com/office/drawing/2014/main" val="20007"/>
                    </a:ext>
                  </a:extLst>
                </a:gridCol>
              </a:tblGrid>
              <a:tr h="286060">
                <a:tc rowSpan="2">
                  <a:txBody>
                    <a:bodyPr/>
                    <a:lstStyle/>
                    <a:p>
                      <a:pPr algn="ctr" fontAlgn="ctr"/>
                      <a:r>
                        <a:rPr lang="en-US" sz="1600" b="1" u="none" strike="noStrike" dirty="0">
                          <a:solidFill>
                            <a:schemeClr val="tx2"/>
                          </a:solidFill>
                          <a:effectLst/>
                          <a:latin typeface="+mn-lt"/>
                        </a:rPr>
                        <a:t>Facility and Description</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mn-lt"/>
                        </a:rPr>
                        <a:t>ID    No.</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mn-lt"/>
                        </a:rPr>
                        <a:t> Cost Range                ($Million)</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US" sz="1600" b="1" u="none" strike="noStrike" dirty="0">
                          <a:solidFill>
                            <a:schemeClr val="tx2"/>
                          </a:solidFill>
                          <a:effectLst/>
                          <a:latin typeface="+mn-lt"/>
                        </a:rPr>
                        <a:t>Ranking (A</a:t>
                      </a:r>
                      <a:r>
                        <a:rPr lang="en-US" sz="1600" b="1" u="none" strike="noStrike" baseline="0" dirty="0">
                          <a:solidFill>
                            <a:schemeClr val="tx2"/>
                          </a:solidFill>
                          <a:effectLst/>
                          <a:latin typeface="+mn-lt"/>
                        </a:rPr>
                        <a:t> B </a:t>
                      </a:r>
                      <a:r>
                        <a:rPr lang="en-US" sz="1600" b="1" u="none" strike="noStrike" dirty="0">
                          <a:solidFill>
                            <a:schemeClr val="tx2"/>
                          </a:solidFill>
                          <a:effectLst/>
                          <a:latin typeface="+mn-lt"/>
                        </a:rPr>
                        <a:t>C)</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b="1" u="none" strike="noStrike" dirty="0">
                          <a:solidFill>
                            <a:schemeClr val="tx2"/>
                          </a:solidFill>
                          <a:effectLst/>
                          <a:latin typeface="+mn-lt"/>
                        </a:rPr>
                        <a:t>NDOC Priority</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29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u="none" strike="noStrike" dirty="0">
                          <a:solidFill>
                            <a:schemeClr val="tx2"/>
                          </a:solidFill>
                          <a:effectLst/>
                          <a:latin typeface="+mn-lt"/>
                        </a:rPr>
                        <a:t>Safety </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Security </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Infra-Structure</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Energy </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1"/>
                  </a:ext>
                </a:extLst>
              </a:tr>
              <a:tr h="726221">
                <a:tc>
                  <a:txBody>
                    <a:bodyPr/>
                    <a:lstStyle/>
                    <a:p>
                      <a:pPr algn="l" rtl="0" fontAlgn="t"/>
                      <a:r>
                        <a:rPr lang="en-US" sz="1600" b="1" i="0" u="none" strike="noStrike" dirty="0">
                          <a:solidFill>
                            <a:schemeClr val="tx2"/>
                          </a:solidFill>
                          <a:effectLst/>
                          <a:latin typeface="+mn-lt"/>
                        </a:rPr>
                        <a:t>LCC</a:t>
                      </a:r>
                      <a:r>
                        <a:rPr lang="en-US" sz="1600" b="0" i="0" u="none" strike="noStrike" dirty="0">
                          <a:solidFill>
                            <a:schemeClr val="tx2"/>
                          </a:solidFill>
                          <a:effectLst/>
                          <a:latin typeface="+mn-lt"/>
                        </a:rPr>
                        <a:t> – Replace Surveillance Camera System</a:t>
                      </a:r>
                    </a:p>
                  </a:txBody>
                  <a:tcPr marL="9525" marR="9525" marT="9524"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7083</a:t>
                      </a:r>
                    </a:p>
                  </a:txBody>
                  <a:tcPr marL="9525" marR="9525" marT="9524"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5-10</a:t>
                      </a:r>
                    </a:p>
                  </a:txBody>
                  <a:tcPr marL="9525" marR="9525" marT="9524"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5" marR="9525" marT="9524"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5" marR="9525" marT="9524"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5" marR="9525" marT="9524"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B</a:t>
                      </a:r>
                    </a:p>
                  </a:txBody>
                  <a:tcPr marL="9525" marR="9525" marT="9524"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6</a:t>
                      </a:r>
                    </a:p>
                  </a:txBody>
                  <a:tcPr marL="9525" marR="9525" marT="952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757525">
                <a:tc>
                  <a:txBody>
                    <a:bodyPr/>
                    <a:lstStyle/>
                    <a:p>
                      <a:pPr algn="l" rtl="0" fontAlgn="t"/>
                      <a:r>
                        <a:rPr lang="en-US" sz="1600" b="1" i="0" u="none" strike="noStrike" dirty="0">
                          <a:solidFill>
                            <a:schemeClr val="tx2"/>
                          </a:solidFill>
                          <a:effectLst/>
                          <a:latin typeface="+mn-lt"/>
                        </a:rPr>
                        <a:t>SDCC – </a:t>
                      </a:r>
                      <a:r>
                        <a:rPr lang="en-US" sz="1600" b="0" i="0" u="none" strike="noStrike" dirty="0">
                          <a:solidFill>
                            <a:schemeClr val="tx2"/>
                          </a:solidFill>
                          <a:effectLst/>
                          <a:latin typeface="+mn-lt"/>
                        </a:rPr>
                        <a:t>Install Fiber Optic Loop </a:t>
                      </a:r>
                    </a:p>
                  </a:txBody>
                  <a:tcPr marL="9525" marR="9525" marT="9524"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23105</a:t>
                      </a:r>
                    </a:p>
                  </a:txBody>
                  <a:tcPr marL="9525" marR="9525" marT="9524" marB="0" anchor="ctr">
                    <a:noFill/>
                  </a:tcPr>
                </a:tc>
                <a:tc>
                  <a:txBody>
                    <a:bodyPr/>
                    <a:lstStyle/>
                    <a:p>
                      <a:pPr algn="ctr" rtl="0" fontAlgn="ctr"/>
                      <a:r>
                        <a:rPr lang="en-US" sz="1600" b="0" i="0" u="none" strike="noStrike" dirty="0">
                          <a:solidFill>
                            <a:schemeClr val="tx2"/>
                          </a:solidFill>
                          <a:effectLst/>
                          <a:latin typeface="+mn-lt"/>
                        </a:rPr>
                        <a:t>0.1-5</a:t>
                      </a:r>
                    </a:p>
                  </a:txBody>
                  <a:tcPr marL="9525" marR="9525" marT="9524" marB="0" anchor="ctr">
                    <a:noFill/>
                  </a:tcPr>
                </a:tc>
                <a:tc>
                  <a:txBody>
                    <a:bodyPr/>
                    <a:lstStyle/>
                    <a:p>
                      <a:pPr algn="ctr" rtl="0" fontAlgn="ctr"/>
                      <a:r>
                        <a:rPr lang="en-US" sz="1600" b="0" i="0" u="none" strike="noStrike" dirty="0">
                          <a:solidFill>
                            <a:schemeClr val="tx2"/>
                          </a:solidFill>
                          <a:effectLst/>
                          <a:latin typeface="+mn-lt"/>
                        </a:rPr>
                        <a:t>A</a:t>
                      </a:r>
                    </a:p>
                  </a:txBody>
                  <a:tcPr marL="9525" marR="9525" marT="9524" marB="0" anchor="ctr">
                    <a:noFill/>
                  </a:tcPr>
                </a:tc>
                <a:tc>
                  <a:txBody>
                    <a:bodyPr/>
                    <a:lstStyle/>
                    <a:p>
                      <a:pPr algn="ctr" rtl="0" fontAlgn="ctr"/>
                      <a:r>
                        <a:rPr lang="en-US" sz="1600" b="0" i="0" u="none" strike="noStrike" dirty="0">
                          <a:solidFill>
                            <a:schemeClr val="tx2"/>
                          </a:solidFill>
                          <a:effectLst/>
                          <a:latin typeface="+mn-lt"/>
                        </a:rPr>
                        <a:t>A</a:t>
                      </a:r>
                    </a:p>
                  </a:txBody>
                  <a:tcPr marL="9525" marR="9525" marT="9524" marB="0" anchor="ctr">
                    <a:noFill/>
                  </a:tcPr>
                </a:tc>
                <a:tc>
                  <a:txBody>
                    <a:bodyPr/>
                    <a:lstStyle/>
                    <a:p>
                      <a:pPr algn="ctr" rtl="0" fontAlgn="ctr"/>
                      <a:r>
                        <a:rPr lang="en-US" sz="1600" b="0" i="0" u="none" strike="noStrike" dirty="0">
                          <a:solidFill>
                            <a:schemeClr val="tx2"/>
                          </a:solidFill>
                          <a:effectLst/>
                          <a:latin typeface="+mn-lt"/>
                        </a:rPr>
                        <a:t>A</a:t>
                      </a:r>
                    </a:p>
                  </a:txBody>
                  <a:tcPr marL="9525" marR="9525" marT="9524" marB="0" anchor="ctr">
                    <a:noFill/>
                  </a:tcPr>
                </a:tc>
                <a:tc>
                  <a:txBody>
                    <a:bodyPr/>
                    <a:lstStyle/>
                    <a:p>
                      <a:pPr algn="ctr" rtl="0" fontAlgn="ctr"/>
                      <a:r>
                        <a:rPr lang="en-US" sz="1600" b="0" i="0" u="none" strike="noStrike" dirty="0">
                          <a:solidFill>
                            <a:schemeClr val="tx2"/>
                          </a:solidFill>
                          <a:effectLst/>
                          <a:latin typeface="+mn-lt"/>
                        </a:rPr>
                        <a:t>B</a:t>
                      </a:r>
                    </a:p>
                  </a:txBody>
                  <a:tcPr marL="9525" marR="9525" marT="9524" marB="0" anchor="ctr">
                    <a:noFill/>
                  </a:tcPr>
                </a:tc>
                <a:tc>
                  <a:txBody>
                    <a:bodyPr/>
                    <a:lstStyle/>
                    <a:p>
                      <a:pPr algn="ctr" rtl="0" fontAlgn="ctr"/>
                      <a:r>
                        <a:rPr lang="en-US" sz="1600" b="0" i="0" u="none" strike="noStrike" dirty="0">
                          <a:solidFill>
                            <a:schemeClr val="tx2"/>
                          </a:solidFill>
                          <a:effectLst/>
                          <a:latin typeface="+mn-lt"/>
                        </a:rPr>
                        <a:t>7</a:t>
                      </a:r>
                    </a:p>
                  </a:txBody>
                  <a:tcPr marL="9525" marR="9525" marT="9524"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629093">
                <a:tc>
                  <a:txBody>
                    <a:bodyPr/>
                    <a:lstStyle/>
                    <a:p>
                      <a:pPr algn="l" rtl="0" fontAlgn="t"/>
                      <a:r>
                        <a:rPr lang="en-US" sz="1600" b="1" i="0" u="none" strike="noStrike" dirty="0">
                          <a:solidFill>
                            <a:schemeClr val="tx2"/>
                          </a:solidFill>
                          <a:effectLst/>
                          <a:latin typeface="+mn-lt"/>
                        </a:rPr>
                        <a:t>SDCC</a:t>
                      </a:r>
                      <a:r>
                        <a:rPr lang="en-US" sz="1600" b="0" i="0" u="none" strike="noStrike" dirty="0">
                          <a:solidFill>
                            <a:schemeClr val="tx2"/>
                          </a:solidFill>
                          <a:effectLst/>
                          <a:latin typeface="+mn-lt"/>
                        </a:rPr>
                        <a:t> – Expand Communication Room</a:t>
                      </a:r>
                      <a:endParaRPr lang="en-US" sz="1600" b="1" i="0" u="none" strike="noStrike" dirty="0">
                        <a:solidFill>
                          <a:schemeClr val="tx2"/>
                        </a:solidFill>
                        <a:effectLst/>
                        <a:latin typeface="+mn-lt"/>
                      </a:endParaRPr>
                    </a:p>
                  </a:txBody>
                  <a:tcPr marL="9525" marR="9525" marT="9526"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21073</a:t>
                      </a:r>
                    </a:p>
                  </a:txBody>
                  <a:tcPr marL="9525" marR="9525" marT="9526" marB="0" anchor="ctr">
                    <a:noFill/>
                  </a:tcPr>
                </a:tc>
                <a:tc>
                  <a:txBody>
                    <a:bodyPr/>
                    <a:lstStyle/>
                    <a:p>
                      <a:pPr algn="ctr" rtl="0" fontAlgn="ctr"/>
                      <a:r>
                        <a:rPr lang="en-US" sz="1600" b="0" i="0" u="none" strike="noStrike" dirty="0">
                          <a:solidFill>
                            <a:schemeClr val="tx2"/>
                          </a:solidFill>
                          <a:effectLst/>
                          <a:latin typeface="+mn-lt"/>
                        </a:rPr>
                        <a:t>0.1-5</a:t>
                      </a:r>
                    </a:p>
                  </a:txBody>
                  <a:tcPr marL="9525" marR="9525" marT="9526" marB="0" anchor="ctr">
                    <a:noFill/>
                  </a:tcPr>
                </a:tc>
                <a:tc>
                  <a:txBody>
                    <a:bodyPr/>
                    <a:lstStyle/>
                    <a:p>
                      <a:pPr algn="ctr" rtl="0" fontAlgn="ctr"/>
                      <a:r>
                        <a:rPr lang="en-US" sz="1600" b="0" i="0" u="none" strike="noStrike" dirty="0">
                          <a:solidFill>
                            <a:schemeClr val="tx2"/>
                          </a:solidFill>
                          <a:effectLst/>
                          <a:latin typeface="+mn-lt"/>
                        </a:rPr>
                        <a:t>A</a:t>
                      </a:r>
                    </a:p>
                  </a:txBody>
                  <a:tcPr marL="9525" marR="9525" marT="9526" marB="0" anchor="ctr">
                    <a:noFill/>
                  </a:tcPr>
                </a:tc>
                <a:tc>
                  <a:txBody>
                    <a:bodyPr/>
                    <a:lstStyle/>
                    <a:p>
                      <a:pPr algn="ctr" rtl="0" fontAlgn="ctr"/>
                      <a:r>
                        <a:rPr lang="en-US" sz="1600" b="0" i="0" u="none" strike="noStrike" dirty="0">
                          <a:solidFill>
                            <a:schemeClr val="tx2"/>
                          </a:solidFill>
                          <a:effectLst/>
                          <a:latin typeface="+mn-lt"/>
                        </a:rPr>
                        <a:t>A</a:t>
                      </a:r>
                    </a:p>
                  </a:txBody>
                  <a:tcPr marL="9525" marR="9525" marT="9526" marB="0" anchor="ctr">
                    <a:noFill/>
                  </a:tcPr>
                </a:tc>
                <a:tc>
                  <a:txBody>
                    <a:bodyPr/>
                    <a:lstStyle/>
                    <a:p>
                      <a:pPr algn="ctr" rtl="0" fontAlgn="ctr"/>
                      <a:r>
                        <a:rPr lang="en-US" sz="1600" b="0" i="0" u="none" strike="noStrike" dirty="0">
                          <a:solidFill>
                            <a:schemeClr val="tx2"/>
                          </a:solidFill>
                          <a:effectLst/>
                          <a:latin typeface="+mn-lt"/>
                        </a:rPr>
                        <a:t>A</a:t>
                      </a:r>
                    </a:p>
                  </a:txBody>
                  <a:tcPr marL="9525" marR="9525" marT="9526" marB="0" anchor="ctr">
                    <a:noFill/>
                  </a:tcPr>
                </a:tc>
                <a:tc>
                  <a:txBody>
                    <a:bodyPr/>
                    <a:lstStyle/>
                    <a:p>
                      <a:pPr algn="ctr" rtl="0" fontAlgn="ctr"/>
                      <a:r>
                        <a:rPr lang="en-US" sz="1600" b="0" i="0" u="none" strike="noStrike" dirty="0">
                          <a:solidFill>
                            <a:schemeClr val="tx2"/>
                          </a:solidFill>
                          <a:effectLst/>
                          <a:latin typeface="+mn-lt"/>
                        </a:rPr>
                        <a:t>B</a:t>
                      </a:r>
                    </a:p>
                  </a:txBody>
                  <a:tcPr marL="9525" marR="9525" marT="9526" marB="0" anchor="ctr">
                    <a:noFill/>
                  </a:tcPr>
                </a:tc>
                <a:tc>
                  <a:txBody>
                    <a:bodyPr/>
                    <a:lstStyle/>
                    <a:p>
                      <a:pPr algn="ctr" rtl="0" fontAlgn="ctr"/>
                      <a:r>
                        <a:rPr lang="en-US" sz="1600" b="0" i="0" u="none" strike="noStrike" dirty="0">
                          <a:solidFill>
                            <a:schemeClr val="tx2"/>
                          </a:solidFill>
                          <a:effectLst/>
                          <a:latin typeface="+mn-lt"/>
                        </a:rPr>
                        <a:t>8</a:t>
                      </a:r>
                    </a:p>
                  </a:txBody>
                  <a:tcPr marL="9525" marR="9525" marT="9526"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726221">
                <a:tc>
                  <a:txBody>
                    <a:bodyPr/>
                    <a:lstStyle/>
                    <a:p>
                      <a:pPr algn="l" rtl="0" fontAlgn="t"/>
                      <a:r>
                        <a:rPr lang="en-US" sz="1600" b="1" i="0" u="none" strike="noStrike" dirty="0">
                          <a:solidFill>
                            <a:schemeClr val="tx2"/>
                          </a:solidFill>
                          <a:effectLst/>
                          <a:latin typeface="+mn-lt"/>
                        </a:rPr>
                        <a:t>WSCC – </a:t>
                      </a:r>
                      <a:r>
                        <a:rPr lang="en-US" sz="1600" b="0" i="0" u="none" strike="noStrike" dirty="0">
                          <a:solidFill>
                            <a:schemeClr val="tx2"/>
                          </a:solidFill>
                          <a:effectLst/>
                          <a:latin typeface="+mn-lt"/>
                        </a:rPr>
                        <a:t>Install Surveillance Camera System</a:t>
                      </a:r>
                      <a:endParaRPr lang="en-US" sz="1600" b="1" i="0" u="none" strike="noStrike" dirty="0">
                        <a:solidFill>
                          <a:schemeClr val="tx2"/>
                        </a:solidFill>
                        <a:effectLst/>
                        <a:latin typeface="+mn-lt"/>
                      </a:endParaRPr>
                    </a:p>
                  </a:txBody>
                  <a:tcPr marL="9524" marR="9524" marT="9522"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7141</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0.1-5</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9</a:t>
                      </a:r>
                    </a:p>
                  </a:txBody>
                  <a:tcPr marL="9524" marR="9524" marT="9522"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958996">
                <a:tc>
                  <a:txBody>
                    <a:bodyPr/>
                    <a:lstStyle/>
                    <a:p>
                      <a:pPr algn="l" rtl="0" fontAlgn="t"/>
                      <a:r>
                        <a:rPr lang="en-US" sz="1600" b="1" i="0" u="none" strike="noStrike" dirty="0">
                          <a:solidFill>
                            <a:schemeClr val="tx2"/>
                          </a:solidFill>
                          <a:effectLst/>
                          <a:latin typeface="+mn-lt"/>
                        </a:rPr>
                        <a:t>ESP – </a:t>
                      </a:r>
                      <a:r>
                        <a:rPr lang="en-US" sz="1600" b="0" i="0" u="none" strike="noStrike" dirty="0">
                          <a:solidFill>
                            <a:schemeClr val="tx2"/>
                          </a:solidFill>
                          <a:effectLst/>
                          <a:latin typeface="+mn-lt"/>
                        </a:rPr>
                        <a:t>Replace Doors, Locks, and Controls in Housing Units 1 and 2</a:t>
                      </a:r>
                    </a:p>
                  </a:txBody>
                  <a:tcPr marL="9525" marR="9525" marT="9524"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19341</a:t>
                      </a:r>
                    </a:p>
                  </a:txBody>
                  <a:tcPr marL="9525" marR="9525" marT="9524"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5-10</a:t>
                      </a:r>
                    </a:p>
                  </a:txBody>
                  <a:tcPr marL="9525" marR="9525" marT="9524"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A </a:t>
                      </a:r>
                    </a:p>
                  </a:txBody>
                  <a:tcPr marL="9525" marR="9525" marT="9524"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A </a:t>
                      </a:r>
                    </a:p>
                  </a:txBody>
                  <a:tcPr marL="9525" marR="9525" marT="9524"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A </a:t>
                      </a:r>
                    </a:p>
                  </a:txBody>
                  <a:tcPr marL="9525" marR="9525" marT="9524"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 B</a:t>
                      </a:r>
                    </a:p>
                  </a:txBody>
                  <a:tcPr marL="9525" marR="9525" marT="9524"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10</a:t>
                      </a:r>
                    </a:p>
                  </a:txBody>
                  <a:tcPr marL="9525" marR="9525" marT="952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F30CB2B2-9CF2-7E74-1DA9-F74CADF6211D}"/>
              </a:ext>
            </a:extLst>
          </p:cNvPr>
          <p:cNvSpPr>
            <a:spLocks noGrp="1"/>
          </p:cNvSpPr>
          <p:nvPr>
            <p:ph type="title"/>
          </p:nvPr>
        </p:nvSpPr>
        <p:spPr>
          <a:xfrm>
            <a:off x="457200" y="122555"/>
            <a:ext cx="8229600" cy="685800"/>
          </a:xfrm>
        </p:spPr>
        <p:txBody>
          <a:bodyPr/>
          <a:lstStyle/>
          <a:p>
            <a:pPr marL="53975"/>
            <a:r>
              <a:rPr lang="en-US" altLang="en-US" b="1" dirty="0">
                <a:solidFill>
                  <a:schemeClr val="tx2"/>
                </a:solidFill>
                <a:latin typeface="+mn-lt"/>
              </a:rPr>
              <a:t>Department Overview</a:t>
            </a:r>
          </a:p>
        </p:txBody>
      </p:sp>
      <p:sp>
        <p:nvSpPr>
          <p:cNvPr id="116739" name="Rectangle 3">
            <a:extLst>
              <a:ext uri="{FF2B5EF4-FFF2-40B4-BE49-F238E27FC236}">
                <a16:creationId xmlns:a16="http://schemas.microsoft.com/office/drawing/2014/main" id="{A08C9A29-4BB1-2004-C944-6F72F3B800D4}"/>
              </a:ext>
            </a:extLst>
          </p:cNvPr>
          <p:cNvSpPr>
            <a:spLocks noGrp="1" noChangeArrowheads="1"/>
          </p:cNvSpPr>
          <p:nvPr>
            <p:ph idx="1"/>
          </p:nvPr>
        </p:nvSpPr>
        <p:spPr>
          <a:xfrm>
            <a:off x="381000" y="808355"/>
            <a:ext cx="11049000" cy="1981200"/>
          </a:xfrm>
        </p:spPr>
        <p:txBody>
          <a:bodyPr rtlCol="0">
            <a:normAutofit/>
          </a:bodyPr>
          <a:lstStyle/>
          <a:p>
            <a:pPr marL="137160" indent="0">
              <a:spcBef>
                <a:spcPts val="0"/>
              </a:spcBef>
              <a:buClr>
                <a:schemeClr val="tx1">
                  <a:lumMod val="95000"/>
                </a:schemeClr>
              </a:buClr>
              <a:buNone/>
              <a:defRPr/>
            </a:pPr>
            <a:endParaRPr lang="en-US" altLang="en-US" sz="3200" dirty="0">
              <a:solidFill>
                <a:schemeClr val="tx2"/>
              </a:solidFill>
            </a:endParaRPr>
          </a:p>
          <a:p>
            <a:pPr marL="137160" indent="0">
              <a:spcBef>
                <a:spcPts val="0"/>
              </a:spcBef>
              <a:buClr>
                <a:schemeClr val="tx1">
                  <a:lumMod val="95000"/>
                </a:schemeClr>
              </a:buClr>
              <a:buNone/>
              <a:defRPr/>
            </a:pPr>
            <a:r>
              <a:rPr lang="en-US" altLang="en-US" sz="3200" dirty="0">
                <a:solidFill>
                  <a:schemeClr val="tx2"/>
                </a:solidFill>
              </a:rPr>
              <a:t>The DOC has proposed 168 CIPs (85 presented herein) and 37 SWPs (not presented) for FY24-25 to continue its mission at 18 facilities.</a:t>
            </a:r>
          </a:p>
          <a:p>
            <a:pPr marL="137160" indent="0">
              <a:spcBef>
                <a:spcPts val="0"/>
              </a:spcBef>
              <a:buClr>
                <a:schemeClr val="tx1">
                  <a:shade val="95000"/>
                </a:schemeClr>
              </a:buClr>
              <a:buNone/>
              <a:defRPr/>
            </a:pPr>
            <a:endParaRPr lang="en-US" altLang="en-US" sz="3200" dirty="0">
              <a:solidFill>
                <a:schemeClr val="tx2"/>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E86BB221-3BCB-FF6A-6767-5F9C122FD750}"/>
              </a:ext>
            </a:extLst>
          </p:cNvPr>
          <p:cNvSpPr>
            <a:spLocks noGrp="1"/>
          </p:cNvSpPr>
          <p:nvPr>
            <p:ph type="title"/>
          </p:nvPr>
        </p:nvSpPr>
        <p:spPr>
          <a:xfrm>
            <a:off x="533400" y="136525"/>
            <a:ext cx="3505200" cy="563563"/>
          </a:xfrm>
        </p:spPr>
        <p:txBody>
          <a:bodyPr rtlCol="0">
            <a:noAutofit/>
          </a:bodyPr>
          <a:lstStyle/>
          <a:p>
            <a:pPr>
              <a:defRPr/>
            </a:pPr>
            <a:r>
              <a:rPr altLang="en-US" b="1" dirty="0">
                <a:solidFill>
                  <a:schemeClr val="tx2"/>
                </a:solidFill>
                <a:latin typeface="+mn-lt"/>
              </a:rPr>
              <a:t>CIPs: 11 - 15</a:t>
            </a:r>
          </a:p>
        </p:txBody>
      </p:sp>
      <p:graphicFrame>
        <p:nvGraphicFramePr>
          <p:cNvPr id="3" name="Table 2">
            <a:extLst>
              <a:ext uri="{FF2B5EF4-FFF2-40B4-BE49-F238E27FC236}">
                <a16:creationId xmlns:a16="http://schemas.microsoft.com/office/drawing/2014/main" id="{29495A55-12F4-CC8D-712A-98A69DA13DDA}"/>
              </a:ext>
            </a:extLst>
          </p:cNvPr>
          <p:cNvGraphicFramePr>
            <a:graphicFrameLocks noGrp="1"/>
          </p:cNvGraphicFramePr>
          <p:nvPr>
            <p:extLst>
              <p:ext uri="{D42A27DB-BD31-4B8C-83A1-F6EECF244321}">
                <p14:modId xmlns:p14="http://schemas.microsoft.com/office/powerpoint/2010/main" val="2763597249"/>
              </p:ext>
            </p:extLst>
          </p:nvPr>
        </p:nvGraphicFramePr>
        <p:xfrm>
          <a:off x="533399" y="1219410"/>
          <a:ext cx="11125204" cy="4424903"/>
        </p:xfrm>
        <a:graphic>
          <a:graphicData uri="http://schemas.openxmlformats.org/drawingml/2006/table">
            <a:tbl>
              <a:tblPr>
                <a:tableStyleId>{5C22544A-7EE6-4342-B048-85BDC9FD1C3A}</a:tableStyleId>
              </a:tblPr>
              <a:tblGrid>
                <a:gridCol w="3740370">
                  <a:extLst>
                    <a:ext uri="{9D8B030D-6E8A-4147-A177-3AD203B41FA5}">
                      <a16:colId xmlns:a16="http://schemas.microsoft.com/office/drawing/2014/main" val="20000"/>
                    </a:ext>
                  </a:extLst>
                </a:gridCol>
                <a:gridCol w="863163">
                  <a:extLst>
                    <a:ext uri="{9D8B030D-6E8A-4147-A177-3AD203B41FA5}">
                      <a16:colId xmlns:a16="http://schemas.microsoft.com/office/drawing/2014/main" val="20001"/>
                    </a:ext>
                  </a:extLst>
                </a:gridCol>
                <a:gridCol w="1246790">
                  <a:extLst>
                    <a:ext uri="{9D8B030D-6E8A-4147-A177-3AD203B41FA5}">
                      <a16:colId xmlns:a16="http://schemas.microsoft.com/office/drawing/2014/main" val="20002"/>
                    </a:ext>
                  </a:extLst>
                </a:gridCol>
                <a:gridCol w="1054976">
                  <a:extLst>
                    <a:ext uri="{9D8B030D-6E8A-4147-A177-3AD203B41FA5}">
                      <a16:colId xmlns:a16="http://schemas.microsoft.com/office/drawing/2014/main" val="20003"/>
                    </a:ext>
                  </a:extLst>
                </a:gridCol>
                <a:gridCol w="1054976">
                  <a:extLst>
                    <a:ext uri="{9D8B030D-6E8A-4147-A177-3AD203B41FA5}">
                      <a16:colId xmlns:a16="http://schemas.microsoft.com/office/drawing/2014/main" val="20004"/>
                    </a:ext>
                  </a:extLst>
                </a:gridCol>
                <a:gridCol w="1246790">
                  <a:extLst>
                    <a:ext uri="{9D8B030D-6E8A-4147-A177-3AD203B41FA5}">
                      <a16:colId xmlns:a16="http://schemas.microsoft.com/office/drawing/2014/main" val="20005"/>
                    </a:ext>
                  </a:extLst>
                </a:gridCol>
                <a:gridCol w="863163">
                  <a:extLst>
                    <a:ext uri="{9D8B030D-6E8A-4147-A177-3AD203B41FA5}">
                      <a16:colId xmlns:a16="http://schemas.microsoft.com/office/drawing/2014/main" val="20006"/>
                    </a:ext>
                  </a:extLst>
                </a:gridCol>
                <a:gridCol w="1054976">
                  <a:extLst>
                    <a:ext uri="{9D8B030D-6E8A-4147-A177-3AD203B41FA5}">
                      <a16:colId xmlns:a16="http://schemas.microsoft.com/office/drawing/2014/main" val="20007"/>
                    </a:ext>
                  </a:extLst>
                </a:gridCol>
              </a:tblGrid>
              <a:tr h="274447">
                <a:tc rowSpan="2">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Facility and Description</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ID    No.</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endParaRPr lang="en-US" sz="1600" b="1" u="none" strike="noStrike" dirty="0">
                        <a:solidFill>
                          <a:schemeClr val="tx2"/>
                        </a:solidFill>
                        <a:effectLst/>
                        <a:latin typeface="Calibri" panose="020F0502020204030204" pitchFamily="34" charset="0"/>
                        <a:cs typeface="Calibri" panose="020F0502020204030204" pitchFamily="34" charset="0"/>
                      </a:endParaRPr>
                    </a:p>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Cost Range                ($Million)</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Ranking (A</a:t>
                      </a:r>
                      <a:r>
                        <a:rPr lang="en-US" sz="1600" b="1" u="none" strike="noStrike" baseline="0" dirty="0">
                          <a:solidFill>
                            <a:schemeClr val="tx2"/>
                          </a:solidFill>
                          <a:effectLst/>
                          <a:latin typeface="Calibri" panose="020F0502020204030204" pitchFamily="34" charset="0"/>
                          <a:cs typeface="Calibri" panose="020F0502020204030204" pitchFamily="34" charset="0"/>
                        </a:rPr>
                        <a:t> B </a:t>
                      </a:r>
                      <a:r>
                        <a:rPr lang="en-US" sz="1600" b="1" u="none" strike="noStrike" dirty="0">
                          <a:solidFill>
                            <a:schemeClr val="tx2"/>
                          </a:solidFill>
                          <a:effectLst/>
                          <a:latin typeface="Calibri" panose="020F0502020204030204" pitchFamily="34" charset="0"/>
                          <a:cs typeface="Calibri" panose="020F0502020204030204" pitchFamily="34" charset="0"/>
                        </a:rPr>
                        <a:t>C)</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NDOC Priority</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855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Safety </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Security </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Infra-Structure</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Calibri" panose="020F0502020204030204" pitchFamily="34" charset="0"/>
                          <a:cs typeface="Calibri" panose="020F0502020204030204" pitchFamily="34" charset="0"/>
                        </a:rPr>
                        <a:t>Energy </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1"/>
                  </a:ext>
                </a:extLst>
              </a:tr>
              <a:tr h="783244">
                <a:tc>
                  <a:txBody>
                    <a:bodyPr/>
                    <a:lstStyle/>
                    <a:p>
                      <a:pPr algn="l" rtl="0" fontAlgn="t"/>
                      <a:r>
                        <a:rPr lang="en-US" sz="1600" b="1" i="0" u="none" strike="noStrike" dirty="0">
                          <a:solidFill>
                            <a:schemeClr val="tx2"/>
                          </a:solidFill>
                          <a:effectLst/>
                          <a:latin typeface="Calibri" panose="020F0502020204030204" pitchFamily="34" charset="0"/>
                          <a:cs typeface="Calibri" panose="020F0502020204030204" pitchFamily="34" charset="0"/>
                        </a:rPr>
                        <a:t>HDSP - </a:t>
                      </a:r>
                      <a:r>
                        <a:rPr lang="en-US" sz="1600" b="0" i="0" u="none" strike="noStrike" dirty="0">
                          <a:solidFill>
                            <a:schemeClr val="tx2"/>
                          </a:solidFill>
                          <a:effectLst/>
                          <a:latin typeface="Calibri" panose="020F0502020204030204" pitchFamily="34" charset="0"/>
                          <a:cs typeface="Calibri" panose="020F0502020204030204" pitchFamily="34" charset="0"/>
                        </a:rPr>
                        <a:t>Replace Doors, Locks, and Controls </a:t>
                      </a:r>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23098</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15-20</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B</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11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966529">
                <a:tc>
                  <a:txBody>
                    <a:bodyPr/>
                    <a:lstStyle/>
                    <a:p>
                      <a:pPr algn="l" rtl="0" fontAlgn="t"/>
                      <a:r>
                        <a:rPr lang="en-US" sz="1600" b="1" i="0" u="none" strike="noStrike" dirty="0">
                          <a:solidFill>
                            <a:schemeClr val="tx2"/>
                          </a:solidFill>
                          <a:effectLst/>
                          <a:latin typeface="Calibri" panose="020F0502020204030204" pitchFamily="34" charset="0"/>
                          <a:cs typeface="Calibri" panose="020F0502020204030204" pitchFamily="34" charset="0"/>
                        </a:rPr>
                        <a:t>FMWCC – </a:t>
                      </a:r>
                      <a:r>
                        <a:rPr lang="en-US" sz="1600" b="0" i="0" u="none" strike="noStrike" dirty="0">
                          <a:solidFill>
                            <a:schemeClr val="tx2"/>
                          </a:solidFill>
                          <a:effectLst/>
                          <a:latin typeface="Calibri" panose="020F0502020204030204" pitchFamily="34" charset="0"/>
                          <a:cs typeface="Calibri" panose="020F0502020204030204" pitchFamily="34" charset="0"/>
                        </a:rPr>
                        <a:t>Replace Door Controls and Intercoms in Buildings 7, 8, 10, and 11</a:t>
                      </a:r>
                    </a:p>
                    <a:p>
                      <a:pPr algn="l" rtl="0" fontAlgn="t"/>
                      <a:endParaRPr lang="en-US" sz="1600" b="1" i="0" u="none" strike="noStrike" dirty="0">
                        <a:solidFill>
                          <a:schemeClr val="tx2"/>
                        </a:solidFill>
                        <a:effectLst/>
                        <a:latin typeface="Calibri" panose="020F0502020204030204" pitchFamily="34" charset="0"/>
                        <a:cs typeface="Calibri" panose="020F0502020204030204" pitchFamily="34" charset="0"/>
                      </a:endParaRPr>
                    </a:p>
                  </a:txBody>
                  <a:tcPr marL="9525" marR="9525" marT="9527"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23100</a:t>
                      </a:r>
                    </a:p>
                  </a:txBody>
                  <a:tcPr marL="9525" marR="9525" marT="9527"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0.1-5</a:t>
                      </a:r>
                    </a:p>
                  </a:txBody>
                  <a:tcPr marL="9525" marR="9525" marT="9527"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7"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7"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5" marR="9525" marT="9527"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C</a:t>
                      </a:r>
                    </a:p>
                  </a:txBody>
                  <a:tcPr marL="9525" marR="9525" marT="9527"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12</a:t>
                      </a:r>
                    </a:p>
                  </a:txBody>
                  <a:tcPr marL="9525" marR="9525" marT="9527"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864785">
                <a:tc>
                  <a:txBody>
                    <a:bodyPr/>
                    <a:lstStyle/>
                    <a:p>
                      <a:pPr algn="l" rtl="0" fontAlgn="t"/>
                      <a:r>
                        <a:rPr lang="en-US" sz="1600" b="1" i="0" u="none" strike="noStrike" dirty="0">
                          <a:solidFill>
                            <a:schemeClr val="tx2"/>
                          </a:solidFill>
                          <a:effectLst/>
                          <a:latin typeface="Calibri" panose="020F0502020204030204" pitchFamily="34" charset="0"/>
                          <a:cs typeface="Calibri" panose="020F0502020204030204" pitchFamily="34" charset="0"/>
                        </a:rPr>
                        <a:t>WSCC – </a:t>
                      </a:r>
                      <a:r>
                        <a:rPr lang="en-US" sz="1600" b="0" i="0" u="none" strike="noStrike" dirty="0">
                          <a:solidFill>
                            <a:schemeClr val="tx2"/>
                          </a:solidFill>
                          <a:effectLst/>
                          <a:latin typeface="Calibri" panose="020F0502020204030204" pitchFamily="34" charset="0"/>
                          <a:cs typeface="Calibri" panose="020F0502020204030204" pitchFamily="34" charset="0"/>
                        </a:rPr>
                        <a:t>Replace Doors, Locks, and Controls</a:t>
                      </a:r>
                    </a:p>
                  </a:txBody>
                  <a:tcPr marL="9524" marR="9524" marT="9522"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19288</a:t>
                      </a:r>
                    </a:p>
                  </a:txBody>
                  <a:tcPr marL="9524" marR="9524" marT="9522"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5-10</a:t>
                      </a:r>
                    </a:p>
                  </a:txBody>
                  <a:tcPr marL="9524" marR="9524" marT="9522"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C</a:t>
                      </a:r>
                    </a:p>
                  </a:txBody>
                  <a:tcPr marL="9524" marR="9524" marT="9522"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13</a:t>
                      </a:r>
                    </a:p>
                  </a:txBody>
                  <a:tcPr marL="9524" marR="9524" marT="9522"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696986">
                <a:tc>
                  <a:txBody>
                    <a:bodyPr/>
                    <a:lstStyle/>
                    <a:p>
                      <a:pPr algn="l" rtl="0" fontAlgn="t"/>
                      <a:r>
                        <a:rPr lang="en-US" sz="1600" b="1" i="0" u="none" strike="noStrike" dirty="0">
                          <a:solidFill>
                            <a:schemeClr val="tx2"/>
                          </a:solidFill>
                          <a:effectLst/>
                          <a:latin typeface="Calibri" panose="020F0502020204030204" pitchFamily="34" charset="0"/>
                          <a:cs typeface="Calibri" panose="020F0502020204030204" pitchFamily="34" charset="0"/>
                        </a:rPr>
                        <a:t>CGTH – </a:t>
                      </a:r>
                      <a:r>
                        <a:rPr lang="en-US" sz="1600" b="0" i="0" u="none" strike="noStrike" dirty="0">
                          <a:solidFill>
                            <a:schemeClr val="tx2"/>
                          </a:solidFill>
                          <a:effectLst/>
                          <a:latin typeface="Calibri" panose="020F0502020204030204" pitchFamily="34" charset="0"/>
                          <a:cs typeface="Calibri" panose="020F0502020204030204" pitchFamily="34" charset="0"/>
                        </a:rPr>
                        <a:t>Replace Door Access System</a:t>
                      </a:r>
                    </a:p>
                  </a:txBody>
                  <a:tcPr marL="9524" marR="9524" marT="9522"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23097</a:t>
                      </a:r>
                    </a:p>
                  </a:txBody>
                  <a:tcPr marL="9524" marR="9524" marT="9522"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0.1-5</a:t>
                      </a:r>
                    </a:p>
                  </a:txBody>
                  <a:tcPr marL="9524" marR="9524" marT="9522"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C</a:t>
                      </a:r>
                    </a:p>
                  </a:txBody>
                  <a:tcPr marL="9524" marR="9524" marT="9522" marB="0" anchor="ctr">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14</a:t>
                      </a:r>
                    </a:p>
                  </a:txBody>
                  <a:tcPr marL="9524" marR="9524" marT="9522"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247850">
                <a:tc>
                  <a:txBody>
                    <a:bodyPr/>
                    <a:lstStyle/>
                    <a:p>
                      <a:pPr algn="l" rtl="0" fontAlgn="t"/>
                      <a:r>
                        <a:rPr lang="en-US" sz="1600" b="1" i="0" u="none" strike="noStrike" dirty="0">
                          <a:solidFill>
                            <a:schemeClr val="tx2"/>
                          </a:solidFill>
                          <a:effectLst/>
                          <a:latin typeface="Calibri" panose="020F0502020204030204" pitchFamily="34" charset="0"/>
                          <a:cs typeface="Calibri" panose="020F0502020204030204" pitchFamily="34" charset="0"/>
                        </a:rPr>
                        <a:t>LCC – </a:t>
                      </a:r>
                      <a:r>
                        <a:rPr lang="en-US" sz="1600" b="0" i="0" u="none" strike="noStrike" dirty="0">
                          <a:solidFill>
                            <a:schemeClr val="tx2"/>
                          </a:solidFill>
                          <a:effectLst/>
                          <a:latin typeface="Calibri" panose="020F0502020204030204" pitchFamily="34" charset="0"/>
                          <a:cs typeface="Calibri" panose="020F0502020204030204" pitchFamily="34" charset="0"/>
                        </a:rPr>
                        <a:t>Renovate Cell Door System</a:t>
                      </a:r>
                    </a:p>
                  </a:txBody>
                  <a:tcPr marL="9524" marR="9524" marT="9522"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23107</a:t>
                      </a:r>
                    </a:p>
                  </a:txBody>
                  <a:tcPr marL="9524" marR="9524" marT="9522"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15-20</a:t>
                      </a:r>
                    </a:p>
                  </a:txBody>
                  <a:tcPr marL="9524" marR="9524" marT="9522"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4" marR="9524" marT="9522"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4" marR="9524" marT="9522"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A</a:t>
                      </a:r>
                    </a:p>
                  </a:txBody>
                  <a:tcPr marL="9524" marR="9524" marT="9522"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C</a:t>
                      </a:r>
                    </a:p>
                  </a:txBody>
                  <a:tcPr marL="9524" marR="9524" marT="9522"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Calibri" panose="020F0502020204030204" pitchFamily="34" charset="0"/>
                          <a:cs typeface="Calibri" panose="020F0502020204030204" pitchFamily="34" charset="0"/>
                        </a:rPr>
                        <a:t>15</a:t>
                      </a:r>
                    </a:p>
                  </a:txBody>
                  <a:tcPr marL="9524" marR="9524" marT="952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17EA42BF-EC49-7196-98CF-1E5D53C6AF85}"/>
              </a:ext>
            </a:extLst>
          </p:cNvPr>
          <p:cNvSpPr>
            <a:spLocks noGrp="1"/>
          </p:cNvSpPr>
          <p:nvPr>
            <p:ph type="title"/>
          </p:nvPr>
        </p:nvSpPr>
        <p:spPr>
          <a:xfrm>
            <a:off x="533400" y="122239"/>
            <a:ext cx="3276600" cy="639761"/>
          </a:xfrm>
        </p:spPr>
        <p:txBody>
          <a:bodyPr rtlCol="0">
            <a:noAutofit/>
          </a:bodyPr>
          <a:lstStyle/>
          <a:p>
            <a:pPr>
              <a:defRPr/>
            </a:pPr>
            <a:r>
              <a:rPr altLang="en-US" b="1" dirty="0">
                <a:solidFill>
                  <a:schemeClr val="tx2"/>
                </a:solidFill>
                <a:latin typeface="+mn-lt"/>
              </a:rPr>
              <a:t>CIPs: 16 - </a:t>
            </a:r>
            <a:r>
              <a:rPr lang="en-US" altLang="en-US" b="1" dirty="0">
                <a:solidFill>
                  <a:schemeClr val="tx2"/>
                </a:solidFill>
                <a:latin typeface="+mn-lt"/>
              </a:rPr>
              <a:t>20</a:t>
            </a:r>
            <a:endParaRPr altLang="en-US" b="1" dirty="0">
              <a:solidFill>
                <a:schemeClr val="tx2"/>
              </a:solidFill>
              <a:latin typeface="+mn-lt"/>
            </a:endParaRPr>
          </a:p>
        </p:txBody>
      </p:sp>
      <p:graphicFrame>
        <p:nvGraphicFramePr>
          <p:cNvPr id="4" name="Table 3">
            <a:extLst>
              <a:ext uri="{FF2B5EF4-FFF2-40B4-BE49-F238E27FC236}">
                <a16:creationId xmlns:a16="http://schemas.microsoft.com/office/drawing/2014/main" id="{D17DB700-767B-E988-DF18-E1E6F4576901}"/>
              </a:ext>
            </a:extLst>
          </p:cNvPr>
          <p:cNvGraphicFramePr>
            <a:graphicFrameLocks noGrp="1"/>
          </p:cNvGraphicFramePr>
          <p:nvPr>
            <p:extLst>
              <p:ext uri="{D42A27DB-BD31-4B8C-83A1-F6EECF244321}">
                <p14:modId xmlns:p14="http://schemas.microsoft.com/office/powerpoint/2010/main" val="706289988"/>
              </p:ext>
            </p:extLst>
          </p:nvPr>
        </p:nvGraphicFramePr>
        <p:xfrm>
          <a:off x="609600" y="990599"/>
          <a:ext cx="11201402" cy="4876802"/>
        </p:xfrm>
        <a:graphic>
          <a:graphicData uri="http://schemas.openxmlformats.org/drawingml/2006/table">
            <a:tbl>
              <a:tblPr>
                <a:tableStyleId>{5C22544A-7EE6-4342-B048-85BDC9FD1C3A}</a:tableStyleId>
              </a:tblPr>
              <a:tblGrid>
                <a:gridCol w="3798738">
                  <a:extLst>
                    <a:ext uri="{9D8B030D-6E8A-4147-A177-3AD203B41FA5}">
                      <a16:colId xmlns:a16="http://schemas.microsoft.com/office/drawing/2014/main" val="20000"/>
                    </a:ext>
                  </a:extLst>
                </a:gridCol>
                <a:gridCol w="974035">
                  <a:extLst>
                    <a:ext uri="{9D8B030D-6E8A-4147-A177-3AD203B41FA5}">
                      <a16:colId xmlns:a16="http://schemas.microsoft.com/office/drawing/2014/main" val="20001"/>
                    </a:ext>
                  </a:extLst>
                </a:gridCol>
                <a:gridCol w="1266246">
                  <a:extLst>
                    <a:ext uri="{9D8B030D-6E8A-4147-A177-3AD203B41FA5}">
                      <a16:colId xmlns:a16="http://schemas.microsoft.com/office/drawing/2014/main" val="20002"/>
                    </a:ext>
                  </a:extLst>
                </a:gridCol>
                <a:gridCol w="876631">
                  <a:extLst>
                    <a:ext uri="{9D8B030D-6E8A-4147-A177-3AD203B41FA5}">
                      <a16:colId xmlns:a16="http://schemas.microsoft.com/office/drawing/2014/main" val="20003"/>
                    </a:ext>
                  </a:extLst>
                </a:gridCol>
                <a:gridCol w="1071438">
                  <a:extLst>
                    <a:ext uri="{9D8B030D-6E8A-4147-A177-3AD203B41FA5}">
                      <a16:colId xmlns:a16="http://schemas.microsoft.com/office/drawing/2014/main" val="20004"/>
                    </a:ext>
                  </a:extLst>
                </a:gridCol>
                <a:gridCol w="1266246">
                  <a:extLst>
                    <a:ext uri="{9D8B030D-6E8A-4147-A177-3AD203B41FA5}">
                      <a16:colId xmlns:a16="http://schemas.microsoft.com/office/drawing/2014/main" val="20005"/>
                    </a:ext>
                  </a:extLst>
                </a:gridCol>
                <a:gridCol w="974035">
                  <a:extLst>
                    <a:ext uri="{9D8B030D-6E8A-4147-A177-3AD203B41FA5}">
                      <a16:colId xmlns:a16="http://schemas.microsoft.com/office/drawing/2014/main" val="20006"/>
                    </a:ext>
                  </a:extLst>
                </a:gridCol>
                <a:gridCol w="974033">
                  <a:extLst>
                    <a:ext uri="{9D8B030D-6E8A-4147-A177-3AD203B41FA5}">
                      <a16:colId xmlns:a16="http://schemas.microsoft.com/office/drawing/2014/main" val="20007"/>
                    </a:ext>
                  </a:extLst>
                </a:gridCol>
              </a:tblGrid>
              <a:tr h="274429">
                <a:tc rowSpan="2">
                  <a:txBody>
                    <a:bodyPr/>
                    <a:lstStyle/>
                    <a:p>
                      <a:pPr algn="ctr" fontAlgn="ctr"/>
                      <a:r>
                        <a:rPr lang="en-US" sz="1600" b="1" u="none" strike="noStrike" dirty="0">
                          <a:solidFill>
                            <a:schemeClr val="tx2"/>
                          </a:solidFill>
                          <a:effectLst/>
                          <a:latin typeface="+mn-lt"/>
                        </a:rPr>
                        <a:t>Facility and Description</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mn-lt"/>
                        </a:rPr>
                        <a:t>ID    No.</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mn-lt"/>
                        </a:rPr>
                        <a:t>Cost Range                 ($Million)</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US" sz="1600" b="1" u="none" strike="noStrike" dirty="0">
                          <a:solidFill>
                            <a:schemeClr val="tx2"/>
                          </a:solidFill>
                          <a:effectLst/>
                          <a:latin typeface="+mn-lt"/>
                        </a:rPr>
                        <a:t>Ranking (A</a:t>
                      </a:r>
                      <a:r>
                        <a:rPr lang="en-US" sz="1600" b="1" u="none" strike="noStrike" baseline="0" dirty="0">
                          <a:solidFill>
                            <a:schemeClr val="tx2"/>
                          </a:solidFill>
                          <a:effectLst/>
                          <a:latin typeface="+mn-lt"/>
                        </a:rPr>
                        <a:t> B </a:t>
                      </a:r>
                      <a:r>
                        <a:rPr lang="en-US" sz="1600" b="1" u="none" strike="noStrike" dirty="0">
                          <a:solidFill>
                            <a:schemeClr val="tx2"/>
                          </a:solidFill>
                          <a:effectLst/>
                          <a:latin typeface="+mn-lt"/>
                        </a:rPr>
                        <a:t>C)</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b="1" u="none" strike="noStrike" dirty="0">
                          <a:solidFill>
                            <a:schemeClr val="tx2"/>
                          </a:solidFill>
                          <a:effectLst/>
                          <a:latin typeface="+mn-lt"/>
                        </a:rPr>
                        <a:t>NDOC Priority</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5865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u="none" strike="noStrike" dirty="0">
                          <a:solidFill>
                            <a:schemeClr val="tx2"/>
                          </a:solidFill>
                          <a:effectLst/>
                          <a:latin typeface="+mn-lt"/>
                        </a:rPr>
                        <a:t>Safety </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Security </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Infra-Structure</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Energy </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1"/>
                  </a:ext>
                </a:extLst>
              </a:tr>
              <a:tr h="647923">
                <a:tc>
                  <a:txBody>
                    <a:bodyPr/>
                    <a:lstStyle/>
                    <a:p>
                      <a:pPr algn="l" rtl="0" fontAlgn="t"/>
                      <a:r>
                        <a:rPr lang="en-US" sz="1600" b="1" i="0" u="none" strike="noStrike" dirty="0">
                          <a:solidFill>
                            <a:schemeClr val="tx2"/>
                          </a:solidFill>
                          <a:effectLst/>
                          <a:latin typeface="+mn-lt"/>
                        </a:rPr>
                        <a:t>SDCC – </a:t>
                      </a:r>
                      <a:r>
                        <a:rPr lang="en-US" sz="1600" b="0" i="0" u="none" strike="noStrike" dirty="0">
                          <a:solidFill>
                            <a:schemeClr val="tx2"/>
                          </a:solidFill>
                          <a:effectLst/>
                          <a:latin typeface="+mn-lt"/>
                        </a:rPr>
                        <a:t>Renovate Firing Range</a:t>
                      </a:r>
                      <a:endParaRPr lang="en-US" sz="1600" b="1" i="0" u="none" strike="noStrike" dirty="0">
                        <a:solidFill>
                          <a:schemeClr val="tx2"/>
                        </a:solidFill>
                        <a:effectLst/>
                        <a:latin typeface="+mn-lt"/>
                      </a:endParaRPr>
                    </a:p>
                  </a:txBody>
                  <a:tcPr marL="9524" marR="9524" marT="9521"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19325</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0.1-5</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B</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C</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16</a:t>
                      </a:r>
                    </a:p>
                  </a:txBody>
                  <a:tcPr marL="9524" marR="9524" marT="9521"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779481">
                <a:tc>
                  <a:txBody>
                    <a:bodyPr/>
                    <a:lstStyle/>
                    <a:p>
                      <a:pPr algn="l" rtl="0" fontAlgn="t"/>
                      <a:r>
                        <a:rPr lang="en-US" sz="1600" b="1" i="0" u="none" strike="noStrike" dirty="0">
                          <a:solidFill>
                            <a:schemeClr val="tx2"/>
                          </a:solidFill>
                          <a:effectLst/>
                          <a:latin typeface="+mn-lt"/>
                        </a:rPr>
                        <a:t>FMWCC –</a:t>
                      </a:r>
                      <a:r>
                        <a:rPr lang="en-US" sz="1600" b="0" i="0" u="none" strike="noStrike" dirty="0">
                          <a:solidFill>
                            <a:schemeClr val="tx2"/>
                          </a:solidFill>
                          <a:effectLst/>
                          <a:latin typeface="+mn-lt"/>
                        </a:rPr>
                        <a:t> Replace HVAC Systems</a:t>
                      </a:r>
                    </a:p>
                  </a:txBody>
                  <a:tcPr marL="9524" marR="9524" marT="9520"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21084</a:t>
                      </a:r>
                    </a:p>
                  </a:txBody>
                  <a:tcPr marL="9524" marR="9524" marT="9520" marB="0" anchor="ctr">
                    <a:noFill/>
                  </a:tcPr>
                </a:tc>
                <a:tc>
                  <a:txBody>
                    <a:bodyPr/>
                    <a:lstStyle/>
                    <a:p>
                      <a:pPr algn="ctr" rtl="0" fontAlgn="ctr"/>
                      <a:r>
                        <a:rPr lang="en-US" sz="1600" b="0" i="0" u="none" strike="noStrike" dirty="0">
                          <a:solidFill>
                            <a:schemeClr val="tx2"/>
                          </a:solidFill>
                          <a:effectLst/>
                          <a:latin typeface="+mn-lt"/>
                        </a:rPr>
                        <a:t>5-10</a:t>
                      </a:r>
                    </a:p>
                  </a:txBody>
                  <a:tcPr marL="9524" marR="9524" marT="9520"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0"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0"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0"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0" marB="0" anchor="ctr">
                    <a:noFill/>
                  </a:tcPr>
                </a:tc>
                <a:tc>
                  <a:txBody>
                    <a:bodyPr/>
                    <a:lstStyle/>
                    <a:p>
                      <a:pPr algn="ctr" rtl="0" fontAlgn="ctr"/>
                      <a:r>
                        <a:rPr lang="en-US" sz="1600" b="0" i="0" u="none" strike="noStrike" dirty="0">
                          <a:solidFill>
                            <a:schemeClr val="tx2"/>
                          </a:solidFill>
                          <a:effectLst/>
                          <a:latin typeface="+mn-lt"/>
                        </a:rPr>
                        <a:t>17</a:t>
                      </a:r>
                    </a:p>
                  </a:txBody>
                  <a:tcPr marL="9524" marR="9524" marT="952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1031898">
                <a:tc>
                  <a:txBody>
                    <a:bodyPr/>
                    <a:lstStyle/>
                    <a:p>
                      <a:pPr algn="l" rtl="0" fontAlgn="t"/>
                      <a:r>
                        <a:rPr lang="en-US" sz="1600" b="1" i="0" u="none" strike="noStrike" dirty="0">
                          <a:solidFill>
                            <a:schemeClr val="tx2"/>
                          </a:solidFill>
                          <a:effectLst/>
                          <a:latin typeface="+mn-lt"/>
                        </a:rPr>
                        <a:t>HDSP – </a:t>
                      </a:r>
                      <a:r>
                        <a:rPr lang="en-US" sz="1600" b="0" i="0" u="none" strike="noStrike" dirty="0">
                          <a:solidFill>
                            <a:schemeClr val="tx2"/>
                          </a:solidFill>
                          <a:effectLst/>
                          <a:latin typeface="+mn-lt"/>
                        </a:rPr>
                        <a:t>Advance</a:t>
                      </a:r>
                      <a:r>
                        <a:rPr lang="en-US" sz="1600" b="1" i="0" u="none" strike="noStrike" dirty="0">
                          <a:solidFill>
                            <a:schemeClr val="tx2"/>
                          </a:solidFill>
                          <a:effectLst/>
                          <a:latin typeface="+mn-lt"/>
                        </a:rPr>
                        <a:t> </a:t>
                      </a:r>
                      <a:r>
                        <a:rPr lang="en-US" sz="1600" b="0" i="0" u="none" strike="noStrike" dirty="0">
                          <a:solidFill>
                            <a:schemeClr val="tx2"/>
                          </a:solidFill>
                          <a:effectLst/>
                          <a:latin typeface="+mn-lt"/>
                        </a:rPr>
                        <a:t>Planning: Underground Piping Replacement</a:t>
                      </a:r>
                    </a:p>
                    <a:p>
                      <a:pPr algn="l" rtl="0" fontAlgn="t"/>
                      <a:endParaRPr lang="en-US" sz="1600" b="1" i="0" u="none" strike="noStrike" dirty="0">
                        <a:solidFill>
                          <a:schemeClr val="tx2"/>
                        </a:solidFill>
                        <a:effectLst/>
                        <a:latin typeface="+mn-lt"/>
                      </a:endParaRPr>
                    </a:p>
                  </a:txBody>
                  <a:tcPr marL="9525" marR="9525" marT="9525"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23110</a:t>
                      </a:r>
                    </a:p>
                  </a:txBody>
                  <a:tcPr marL="9525" marR="9525" marT="9525" marB="0" anchor="ctr">
                    <a:noFill/>
                  </a:tcPr>
                </a:tc>
                <a:tc>
                  <a:txBody>
                    <a:bodyPr/>
                    <a:lstStyle/>
                    <a:p>
                      <a:pPr algn="ctr" rtl="0" fontAlgn="ctr"/>
                      <a:r>
                        <a:rPr lang="en-US" sz="1600" b="0" i="0" u="none" strike="noStrike" dirty="0">
                          <a:solidFill>
                            <a:schemeClr val="tx2"/>
                          </a:solidFill>
                          <a:effectLst/>
                          <a:latin typeface="+mn-lt"/>
                        </a:rPr>
                        <a:t>0.1-5</a:t>
                      </a:r>
                    </a:p>
                  </a:txBody>
                  <a:tcPr marL="9525" marR="9525" marT="9525" marB="0" anchor="ctr">
                    <a:noFill/>
                  </a:tcPr>
                </a:tc>
                <a:tc>
                  <a:txBody>
                    <a:bodyPr/>
                    <a:lstStyle/>
                    <a:p>
                      <a:pPr algn="ctr" rtl="0" fontAlgn="ctr"/>
                      <a:r>
                        <a:rPr lang="en-US" sz="1600" b="0" i="0" u="none" strike="noStrike" dirty="0">
                          <a:solidFill>
                            <a:schemeClr val="tx2"/>
                          </a:solidFill>
                          <a:effectLst/>
                          <a:latin typeface="+mn-lt"/>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mn-lt"/>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mn-lt"/>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mn-lt"/>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mn-lt"/>
                        </a:rPr>
                        <a:t>18</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101332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2"/>
                          </a:solidFill>
                          <a:effectLst/>
                          <a:latin typeface="+mn-lt"/>
                        </a:rPr>
                        <a:t>HDSP – </a:t>
                      </a:r>
                      <a:r>
                        <a:rPr lang="en-US" sz="1600" b="0" i="0" u="none" strike="noStrike" dirty="0">
                          <a:solidFill>
                            <a:schemeClr val="tx2"/>
                          </a:solidFill>
                          <a:effectLst/>
                          <a:latin typeface="+mn-lt"/>
                        </a:rPr>
                        <a:t>Advance</a:t>
                      </a:r>
                      <a:r>
                        <a:rPr lang="en-US" sz="1600" b="1" i="0" u="none" strike="noStrike" dirty="0">
                          <a:solidFill>
                            <a:schemeClr val="tx2"/>
                          </a:solidFill>
                          <a:effectLst/>
                          <a:latin typeface="+mn-lt"/>
                        </a:rPr>
                        <a:t> </a:t>
                      </a:r>
                      <a:r>
                        <a:rPr lang="en-US" sz="1600" b="0" i="0" u="none" strike="noStrike" dirty="0">
                          <a:solidFill>
                            <a:schemeClr val="tx2"/>
                          </a:solidFill>
                          <a:effectLst/>
                          <a:latin typeface="+mn-lt"/>
                        </a:rPr>
                        <a:t>Planning: Mechanical Equipment  Replacement</a:t>
                      </a:r>
                      <a:endParaRPr lang="en-US" sz="1600" b="1" i="0" u="none" strike="noStrike" dirty="0">
                        <a:solidFill>
                          <a:schemeClr val="tx2"/>
                        </a:solidFill>
                        <a:effectLst/>
                        <a:latin typeface="+mn-lt"/>
                      </a:endParaRPr>
                    </a:p>
                  </a:txBody>
                  <a:tcPr marL="9525" marR="9525" marT="9525"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23111</a:t>
                      </a:r>
                    </a:p>
                  </a:txBody>
                  <a:tcPr marL="9525" marR="9525" marT="9525" marB="0" anchor="ctr">
                    <a:noFill/>
                  </a:tcPr>
                </a:tc>
                <a:tc>
                  <a:txBody>
                    <a:bodyPr/>
                    <a:lstStyle/>
                    <a:p>
                      <a:pPr algn="ctr" rtl="0" fontAlgn="ctr"/>
                      <a:r>
                        <a:rPr lang="en-US" sz="1600" b="0" i="0" u="none" strike="noStrike" dirty="0">
                          <a:solidFill>
                            <a:schemeClr val="tx2"/>
                          </a:solidFill>
                          <a:effectLst/>
                          <a:latin typeface="+mn-lt"/>
                        </a:rPr>
                        <a:t>0.1-5</a:t>
                      </a:r>
                    </a:p>
                  </a:txBody>
                  <a:tcPr marL="9525" marR="9525" marT="9525" marB="0" anchor="ctr">
                    <a:noFill/>
                  </a:tcPr>
                </a:tc>
                <a:tc>
                  <a:txBody>
                    <a:bodyPr/>
                    <a:lstStyle/>
                    <a:p>
                      <a:pPr algn="ctr" rtl="0" fontAlgn="ctr"/>
                      <a:r>
                        <a:rPr lang="en-US" sz="1600" b="0" i="0" u="none" strike="noStrike" dirty="0">
                          <a:solidFill>
                            <a:schemeClr val="tx2"/>
                          </a:solidFill>
                          <a:effectLst/>
                          <a:latin typeface="+mn-lt"/>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mn-lt"/>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mn-lt"/>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mn-lt"/>
                        </a:rPr>
                        <a:t>A</a:t>
                      </a:r>
                    </a:p>
                  </a:txBody>
                  <a:tcPr marL="9525" marR="9525" marT="9525" marB="0" anchor="ctr">
                    <a:noFill/>
                  </a:tcPr>
                </a:tc>
                <a:tc>
                  <a:txBody>
                    <a:bodyPr/>
                    <a:lstStyle/>
                    <a:p>
                      <a:pPr algn="ctr" rtl="0" fontAlgn="ctr"/>
                      <a:r>
                        <a:rPr lang="en-US" sz="1600" b="0" i="0" u="none" strike="noStrike" dirty="0">
                          <a:solidFill>
                            <a:schemeClr val="tx2"/>
                          </a:solidFill>
                          <a:effectLst/>
                          <a:latin typeface="+mn-lt"/>
                        </a:rPr>
                        <a:t>19</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571089">
                <a:tc>
                  <a:txBody>
                    <a:bodyPr/>
                    <a:lstStyle/>
                    <a:p>
                      <a:pPr algn="l" rtl="0" fontAlgn="t"/>
                      <a:r>
                        <a:rPr lang="en-US" sz="1600" b="1" i="0" u="none" strike="noStrike" dirty="0">
                          <a:solidFill>
                            <a:schemeClr val="tx2"/>
                          </a:solidFill>
                          <a:effectLst/>
                          <a:latin typeface="+mn-lt"/>
                        </a:rPr>
                        <a:t>ESP</a:t>
                      </a:r>
                      <a:r>
                        <a:rPr lang="en-US" sz="1600" b="0" i="0" u="none" strike="noStrike" dirty="0">
                          <a:solidFill>
                            <a:schemeClr val="tx2"/>
                          </a:solidFill>
                          <a:effectLst/>
                          <a:latin typeface="+mn-lt"/>
                        </a:rPr>
                        <a:t> -  Upgrade Recreational Yards</a:t>
                      </a:r>
                      <a:endParaRPr lang="en-US" sz="1600" b="1" i="0" u="none" strike="noStrike" dirty="0">
                        <a:solidFill>
                          <a:schemeClr val="tx2"/>
                        </a:solidFill>
                        <a:effectLst/>
                        <a:latin typeface="+mn-lt"/>
                      </a:endParaRPr>
                    </a:p>
                  </a:txBody>
                  <a:tcPr marL="9525" marR="9525" marT="9523"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23102</a:t>
                      </a:r>
                    </a:p>
                  </a:txBody>
                  <a:tcPr marL="9525" marR="9525" marT="9523"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0.1-5</a:t>
                      </a:r>
                    </a:p>
                  </a:txBody>
                  <a:tcPr marL="9525" marR="9525" marT="9523"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A</a:t>
                      </a:r>
                    </a:p>
                  </a:txBody>
                  <a:tcPr marL="9525" marR="9525" marT="9523"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A</a:t>
                      </a:r>
                    </a:p>
                  </a:txBody>
                  <a:tcPr marL="9525" marR="9525" marT="9523"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B</a:t>
                      </a:r>
                    </a:p>
                  </a:txBody>
                  <a:tcPr marL="9525" marR="9525" marT="9523"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B</a:t>
                      </a:r>
                    </a:p>
                  </a:txBody>
                  <a:tcPr marL="9525" marR="9525" marT="9523"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20</a:t>
                      </a:r>
                    </a:p>
                  </a:txBody>
                  <a:tcPr marL="9525" marR="9525" marT="952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9859EE2A-1992-42C1-BF22-3D3F2ECAA65A}"/>
              </a:ext>
            </a:extLst>
          </p:cNvPr>
          <p:cNvSpPr>
            <a:spLocks noGrp="1"/>
          </p:cNvSpPr>
          <p:nvPr>
            <p:ph type="title"/>
          </p:nvPr>
        </p:nvSpPr>
        <p:spPr>
          <a:xfrm>
            <a:off x="533400" y="76200"/>
            <a:ext cx="3276600" cy="762000"/>
          </a:xfrm>
        </p:spPr>
        <p:txBody>
          <a:bodyPr rtlCol="0">
            <a:noAutofit/>
          </a:bodyPr>
          <a:lstStyle/>
          <a:p>
            <a:pPr>
              <a:defRPr/>
            </a:pPr>
            <a:r>
              <a:rPr altLang="en-US" b="1" dirty="0">
                <a:solidFill>
                  <a:schemeClr val="tx2"/>
                </a:solidFill>
                <a:latin typeface="+mn-lt"/>
              </a:rPr>
              <a:t>CIPs: </a:t>
            </a:r>
            <a:r>
              <a:rPr lang="en-US" altLang="en-US" b="1" dirty="0">
                <a:solidFill>
                  <a:schemeClr val="tx2"/>
                </a:solidFill>
                <a:latin typeface="+mn-lt"/>
              </a:rPr>
              <a:t>21</a:t>
            </a:r>
            <a:r>
              <a:rPr altLang="en-US" b="1" dirty="0">
                <a:solidFill>
                  <a:schemeClr val="tx2"/>
                </a:solidFill>
                <a:latin typeface="+mn-lt"/>
              </a:rPr>
              <a:t> - </a:t>
            </a:r>
            <a:r>
              <a:rPr lang="en-US" altLang="en-US" b="1" dirty="0">
                <a:solidFill>
                  <a:schemeClr val="tx2"/>
                </a:solidFill>
                <a:latin typeface="+mn-lt"/>
              </a:rPr>
              <a:t>25</a:t>
            </a:r>
            <a:endParaRPr altLang="en-US" b="1" dirty="0">
              <a:solidFill>
                <a:schemeClr val="tx2"/>
              </a:solidFill>
              <a:latin typeface="+mn-lt"/>
            </a:endParaRPr>
          </a:p>
        </p:txBody>
      </p:sp>
      <p:graphicFrame>
        <p:nvGraphicFramePr>
          <p:cNvPr id="4" name="Table 3">
            <a:extLst>
              <a:ext uri="{FF2B5EF4-FFF2-40B4-BE49-F238E27FC236}">
                <a16:creationId xmlns:a16="http://schemas.microsoft.com/office/drawing/2014/main" id="{8EE57000-8746-9C83-0C29-A3F513A75DB3}"/>
              </a:ext>
            </a:extLst>
          </p:cNvPr>
          <p:cNvGraphicFramePr>
            <a:graphicFrameLocks noGrp="1"/>
          </p:cNvGraphicFramePr>
          <p:nvPr>
            <p:extLst>
              <p:ext uri="{D42A27DB-BD31-4B8C-83A1-F6EECF244321}">
                <p14:modId xmlns:p14="http://schemas.microsoft.com/office/powerpoint/2010/main" val="3544200461"/>
              </p:ext>
            </p:extLst>
          </p:nvPr>
        </p:nvGraphicFramePr>
        <p:xfrm>
          <a:off x="571498" y="838200"/>
          <a:ext cx="11239501" cy="5095148"/>
        </p:xfrm>
        <a:graphic>
          <a:graphicData uri="http://schemas.openxmlformats.org/drawingml/2006/table">
            <a:tbl>
              <a:tblPr>
                <a:tableStyleId>{5C22544A-7EE6-4342-B048-85BDC9FD1C3A}</a:tableStyleId>
              </a:tblPr>
              <a:tblGrid>
                <a:gridCol w="3811657">
                  <a:extLst>
                    <a:ext uri="{9D8B030D-6E8A-4147-A177-3AD203B41FA5}">
                      <a16:colId xmlns:a16="http://schemas.microsoft.com/office/drawing/2014/main" val="20000"/>
                    </a:ext>
                  </a:extLst>
                </a:gridCol>
                <a:gridCol w="977348">
                  <a:extLst>
                    <a:ext uri="{9D8B030D-6E8A-4147-A177-3AD203B41FA5}">
                      <a16:colId xmlns:a16="http://schemas.microsoft.com/office/drawing/2014/main" val="20001"/>
                    </a:ext>
                  </a:extLst>
                </a:gridCol>
                <a:gridCol w="1319420">
                  <a:extLst>
                    <a:ext uri="{9D8B030D-6E8A-4147-A177-3AD203B41FA5}">
                      <a16:colId xmlns:a16="http://schemas.microsoft.com/office/drawing/2014/main" val="20002"/>
                    </a:ext>
                  </a:extLst>
                </a:gridCol>
                <a:gridCol w="830745">
                  <a:extLst>
                    <a:ext uri="{9D8B030D-6E8A-4147-A177-3AD203B41FA5}">
                      <a16:colId xmlns:a16="http://schemas.microsoft.com/office/drawing/2014/main" val="20003"/>
                    </a:ext>
                  </a:extLst>
                </a:gridCol>
                <a:gridCol w="1075083">
                  <a:extLst>
                    <a:ext uri="{9D8B030D-6E8A-4147-A177-3AD203B41FA5}">
                      <a16:colId xmlns:a16="http://schemas.microsoft.com/office/drawing/2014/main" val="20004"/>
                    </a:ext>
                  </a:extLst>
                </a:gridCol>
                <a:gridCol w="1270553">
                  <a:extLst>
                    <a:ext uri="{9D8B030D-6E8A-4147-A177-3AD203B41FA5}">
                      <a16:colId xmlns:a16="http://schemas.microsoft.com/office/drawing/2014/main" val="20005"/>
                    </a:ext>
                  </a:extLst>
                </a:gridCol>
                <a:gridCol w="977348">
                  <a:extLst>
                    <a:ext uri="{9D8B030D-6E8A-4147-A177-3AD203B41FA5}">
                      <a16:colId xmlns:a16="http://schemas.microsoft.com/office/drawing/2014/main" val="20006"/>
                    </a:ext>
                  </a:extLst>
                </a:gridCol>
                <a:gridCol w="977347">
                  <a:extLst>
                    <a:ext uri="{9D8B030D-6E8A-4147-A177-3AD203B41FA5}">
                      <a16:colId xmlns:a16="http://schemas.microsoft.com/office/drawing/2014/main" val="20007"/>
                    </a:ext>
                  </a:extLst>
                </a:gridCol>
              </a:tblGrid>
              <a:tr h="294293">
                <a:tc rowSpan="2">
                  <a:txBody>
                    <a:bodyPr/>
                    <a:lstStyle/>
                    <a:p>
                      <a:pPr algn="ctr" fontAlgn="ctr"/>
                      <a:r>
                        <a:rPr lang="en-US" sz="1600" b="1" u="none" strike="noStrike" dirty="0">
                          <a:solidFill>
                            <a:schemeClr val="tx2"/>
                          </a:solidFill>
                          <a:effectLst/>
                          <a:latin typeface="+mn-lt"/>
                        </a:rPr>
                        <a:t>Facility and Description</a:t>
                      </a:r>
                      <a:endParaRPr lang="en-US" sz="1600" b="1" i="0" u="none" strike="noStrike" dirty="0">
                        <a:solidFill>
                          <a:schemeClr val="tx2"/>
                        </a:solidFill>
                        <a:effectLst/>
                        <a:latin typeface="+mn-lt"/>
                      </a:endParaRPr>
                    </a:p>
                  </a:txBody>
                  <a:tcPr marL="9525" marR="9525" marT="9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mn-lt"/>
                        </a:rPr>
                        <a:t>ID    No.</a:t>
                      </a:r>
                      <a:endParaRPr lang="en-US" sz="1600" b="1" i="0" u="none" strike="noStrike" dirty="0">
                        <a:solidFill>
                          <a:schemeClr val="tx2"/>
                        </a:solidFill>
                        <a:effectLst/>
                        <a:latin typeface="+mn-lt"/>
                      </a:endParaRPr>
                    </a:p>
                  </a:txBody>
                  <a:tcPr marL="9525" marR="9525" marT="9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mn-lt"/>
                        </a:rPr>
                        <a:t>Cost Range                ($Million)</a:t>
                      </a:r>
                      <a:endParaRPr lang="en-US" sz="1600" b="1" i="0" u="none" strike="noStrike" dirty="0">
                        <a:solidFill>
                          <a:schemeClr val="tx2"/>
                        </a:solidFill>
                        <a:effectLst/>
                        <a:latin typeface="+mn-lt"/>
                      </a:endParaRPr>
                    </a:p>
                  </a:txBody>
                  <a:tcPr marL="9525" marR="9525" marT="9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US" sz="1600" b="1" u="none" strike="noStrike" dirty="0">
                          <a:solidFill>
                            <a:schemeClr val="tx2"/>
                          </a:solidFill>
                          <a:effectLst/>
                          <a:latin typeface="+mn-lt"/>
                        </a:rPr>
                        <a:t>Ranking (A</a:t>
                      </a:r>
                      <a:r>
                        <a:rPr lang="en-US" sz="1600" b="1" u="none" strike="noStrike" baseline="0" dirty="0">
                          <a:solidFill>
                            <a:schemeClr val="tx2"/>
                          </a:solidFill>
                          <a:effectLst/>
                          <a:latin typeface="+mn-lt"/>
                        </a:rPr>
                        <a:t> B </a:t>
                      </a:r>
                      <a:r>
                        <a:rPr lang="en-US" sz="1600" b="1" u="none" strike="noStrike" dirty="0">
                          <a:solidFill>
                            <a:schemeClr val="tx2"/>
                          </a:solidFill>
                          <a:effectLst/>
                          <a:latin typeface="+mn-lt"/>
                        </a:rPr>
                        <a:t>C)</a:t>
                      </a:r>
                      <a:endParaRPr lang="en-US" sz="1600" b="1" i="0" u="none" strike="noStrike" dirty="0">
                        <a:solidFill>
                          <a:schemeClr val="tx2"/>
                        </a:solidFill>
                        <a:effectLst/>
                        <a:latin typeface="+mn-lt"/>
                      </a:endParaRPr>
                    </a:p>
                  </a:txBody>
                  <a:tcPr marL="9525" marR="9525" marT="9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b="1" u="none" strike="noStrike" dirty="0">
                          <a:solidFill>
                            <a:schemeClr val="tx2"/>
                          </a:solidFill>
                          <a:effectLst/>
                          <a:latin typeface="+mn-lt"/>
                        </a:rPr>
                        <a:t>NDOC Priority</a:t>
                      </a:r>
                      <a:endParaRPr lang="en-US" sz="1600" b="1" i="0" u="none" strike="noStrike" dirty="0">
                        <a:solidFill>
                          <a:schemeClr val="tx2"/>
                        </a:solidFill>
                        <a:effectLst/>
                        <a:latin typeface="+mn-lt"/>
                      </a:endParaRPr>
                    </a:p>
                  </a:txBody>
                  <a:tcPr marL="9525" marR="9525" marT="9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990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u="none" strike="noStrike" dirty="0">
                          <a:solidFill>
                            <a:schemeClr val="tx2"/>
                          </a:solidFill>
                          <a:effectLst/>
                          <a:latin typeface="+mn-lt"/>
                        </a:rPr>
                        <a:t>Safety </a:t>
                      </a:r>
                      <a:endParaRPr lang="en-US" sz="1600" b="1" i="0" u="none" strike="noStrike" dirty="0">
                        <a:solidFill>
                          <a:schemeClr val="tx2"/>
                        </a:solidFill>
                        <a:effectLst/>
                        <a:latin typeface="+mn-lt"/>
                      </a:endParaRPr>
                    </a:p>
                  </a:txBody>
                  <a:tcPr marL="9525" marR="9525" marT="9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Security </a:t>
                      </a:r>
                      <a:endParaRPr lang="en-US" sz="1600" b="1" i="0" u="none" strike="noStrike" dirty="0">
                        <a:solidFill>
                          <a:schemeClr val="tx2"/>
                        </a:solidFill>
                        <a:effectLst/>
                        <a:latin typeface="+mn-lt"/>
                      </a:endParaRPr>
                    </a:p>
                  </a:txBody>
                  <a:tcPr marL="9525" marR="9525" marT="9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Infra-Structure</a:t>
                      </a:r>
                      <a:endParaRPr lang="en-US" sz="1600" b="1" i="0" u="none" strike="noStrike" dirty="0">
                        <a:solidFill>
                          <a:schemeClr val="tx2"/>
                        </a:solidFill>
                        <a:effectLst/>
                        <a:latin typeface="+mn-lt"/>
                      </a:endParaRPr>
                    </a:p>
                  </a:txBody>
                  <a:tcPr marL="9525" marR="9525" marT="9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Energy </a:t>
                      </a:r>
                      <a:endParaRPr lang="en-US" sz="1600" b="1" i="0" u="none" strike="noStrike" dirty="0">
                        <a:solidFill>
                          <a:schemeClr val="tx2"/>
                        </a:solidFill>
                        <a:effectLst/>
                        <a:latin typeface="+mn-lt"/>
                      </a:endParaRPr>
                    </a:p>
                  </a:txBody>
                  <a:tcPr marL="9525" marR="9525" marT="9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1"/>
                  </a:ext>
                </a:extLst>
              </a:tr>
              <a:tr h="694820">
                <a:tc>
                  <a:txBody>
                    <a:bodyPr/>
                    <a:lstStyle/>
                    <a:p>
                      <a:pPr algn="l" rtl="0" fontAlgn="t"/>
                      <a:r>
                        <a:rPr lang="en-US" sz="1600" b="1" i="0" u="none" strike="noStrike" dirty="0">
                          <a:solidFill>
                            <a:schemeClr val="tx2"/>
                          </a:solidFill>
                          <a:effectLst/>
                          <a:latin typeface="+mn-lt"/>
                        </a:rPr>
                        <a:t>LCC – </a:t>
                      </a:r>
                      <a:r>
                        <a:rPr lang="en-US" sz="1600" b="0" i="0" u="none" strike="noStrike" dirty="0">
                          <a:solidFill>
                            <a:schemeClr val="tx2"/>
                          </a:solidFill>
                          <a:effectLst/>
                          <a:latin typeface="+mn-lt"/>
                        </a:rPr>
                        <a:t>Upgrade Recreational Enclosures</a:t>
                      </a:r>
                      <a:endParaRPr lang="en-US" sz="1600" b="1" i="0" u="none" strike="noStrike" dirty="0">
                        <a:solidFill>
                          <a:schemeClr val="tx2"/>
                        </a:solidFill>
                        <a:effectLst/>
                        <a:latin typeface="+mn-lt"/>
                      </a:endParaRPr>
                    </a:p>
                  </a:txBody>
                  <a:tcPr marL="9525" marR="9525" marT="9525"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23108</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0.1-5</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C</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21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850194">
                <a:tc>
                  <a:txBody>
                    <a:bodyPr/>
                    <a:lstStyle/>
                    <a:p>
                      <a:pPr algn="l" rtl="0" fontAlgn="t"/>
                      <a:r>
                        <a:rPr lang="en-US" sz="1600" b="1" i="0" u="none" strike="noStrike" dirty="0">
                          <a:solidFill>
                            <a:schemeClr val="tx2"/>
                          </a:solidFill>
                          <a:effectLst/>
                          <a:latin typeface="+mn-lt"/>
                        </a:rPr>
                        <a:t>SDCC – </a:t>
                      </a:r>
                      <a:r>
                        <a:rPr lang="en-US" sz="1600" b="0" i="0" u="none" strike="noStrike" dirty="0">
                          <a:solidFill>
                            <a:schemeClr val="tx2"/>
                          </a:solidFill>
                          <a:effectLst/>
                          <a:latin typeface="+mn-lt"/>
                        </a:rPr>
                        <a:t>Replace Armory</a:t>
                      </a:r>
                    </a:p>
                  </a:txBody>
                  <a:tcPr marL="9524" marR="9524" marT="9521"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7463</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0.1-5</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C</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22</a:t>
                      </a:r>
                    </a:p>
                  </a:txBody>
                  <a:tcPr marL="9524" marR="9524" marT="9521"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1106801">
                <a:tc>
                  <a:txBody>
                    <a:bodyPr/>
                    <a:lstStyle/>
                    <a:p>
                      <a:pPr algn="l" rtl="0" fontAlgn="t"/>
                      <a:r>
                        <a:rPr lang="en-US" sz="1600" b="1" i="0" u="none" strike="noStrike" dirty="0">
                          <a:solidFill>
                            <a:schemeClr val="tx2"/>
                          </a:solidFill>
                          <a:effectLst/>
                          <a:latin typeface="+mn-lt"/>
                        </a:rPr>
                        <a:t>HDSP – </a:t>
                      </a:r>
                      <a:r>
                        <a:rPr lang="en-US" sz="1600" b="0" i="0" u="none" strike="noStrike" dirty="0">
                          <a:solidFill>
                            <a:schemeClr val="tx2"/>
                          </a:solidFill>
                          <a:effectLst/>
                          <a:latin typeface="+mn-lt"/>
                        </a:rPr>
                        <a:t>Install Shower Enclosures in Housing Units 9, 10, 11, and 12</a:t>
                      </a:r>
                    </a:p>
                    <a:p>
                      <a:pPr algn="l" rtl="0" fontAlgn="t"/>
                      <a:endParaRPr lang="en-US" sz="1600" b="0" i="0" u="none" strike="noStrike" dirty="0">
                        <a:solidFill>
                          <a:schemeClr val="tx2"/>
                        </a:solidFill>
                        <a:effectLst/>
                        <a:latin typeface="+mn-lt"/>
                      </a:endParaRPr>
                    </a:p>
                  </a:txBody>
                  <a:tcPr marL="9524" marR="9524" marT="9521"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23120</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5-10</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C</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23</a:t>
                      </a:r>
                    </a:p>
                  </a:txBody>
                  <a:tcPr marL="9524" marR="9524" marT="9521"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717608">
                <a:tc>
                  <a:txBody>
                    <a:bodyPr/>
                    <a:lstStyle/>
                    <a:p>
                      <a:pPr algn="l" rtl="0" fontAlgn="t"/>
                      <a:r>
                        <a:rPr lang="en-US" sz="1600" b="1" i="0" u="none" strike="noStrike" dirty="0">
                          <a:solidFill>
                            <a:schemeClr val="tx2"/>
                          </a:solidFill>
                          <a:effectLst/>
                          <a:latin typeface="+mn-lt"/>
                        </a:rPr>
                        <a:t>LCC – </a:t>
                      </a:r>
                      <a:r>
                        <a:rPr lang="en-US" sz="1600" b="0" i="0" u="none" strike="noStrike" dirty="0">
                          <a:solidFill>
                            <a:schemeClr val="tx2"/>
                          </a:solidFill>
                          <a:effectLst/>
                          <a:latin typeface="+mn-lt"/>
                        </a:rPr>
                        <a:t>Renovate Firing Range</a:t>
                      </a:r>
                      <a:endParaRPr lang="en-US" sz="1600" b="1" i="0" u="none" strike="noStrike" dirty="0">
                        <a:solidFill>
                          <a:schemeClr val="tx2"/>
                        </a:solidFill>
                        <a:effectLst/>
                        <a:latin typeface="+mn-lt"/>
                      </a:endParaRPr>
                    </a:p>
                  </a:txBody>
                  <a:tcPr marL="9524" marR="9524" marT="9521"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19337</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0.1-5</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C</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24</a:t>
                      </a:r>
                    </a:p>
                  </a:txBody>
                  <a:tcPr marL="9524" marR="9524" marT="9521"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83233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2"/>
                          </a:solidFill>
                          <a:effectLst/>
                          <a:latin typeface="+mn-lt"/>
                        </a:rPr>
                        <a:t>NNCC – </a:t>
                      </a:r>
                      <a:r>
                        <a:rPr lang="en-US" sz="1600" b="0" i="0" u="none" strike="noStrike" dirty="0">
                          <a:solidFill>
                            <a:schemeClr val="tx2"/>
                          </a:solidFill>
                          <a:effectLst/>
                          <a:latin typeface="+mn-lt"/>
                        </a:rPr>
                        <a:t>Install Recreational Enclosures</a:t>
                      </a:r>
                    </a:p>
                  </a:txBody>
                  <a:tcPr marL="9524" marR="9524" marT="952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23101</a:t>
                      </a:r>
                    </a:p>
                  </a:txBody>
                  <a:tcPr marL="9524" marR="9524" marT="9520"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0.1-5</a:t>
                      </a:r>
                    </a:p>
                  </a:txBody>
                  <a:tcPr marL="9524" marR="9524" marT="9520"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A</a:t>
                      </a:r>
                    </a:p>
                  </a:txBody>
                  <a:tcPr marL="9524" marR="9524" marT="9520"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A</a:t>
                      </a:r>
                    </a:p>
                  </a:txBody>
                  <a:tcPr marL="9524" marR="9524" marT="9520"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A</a:t>
                      </a:r>
                    </a:p>
                  </a:txBody>
                  <a:tcPr marL="9524" marR="9524" marT="9520"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C</a:t>
                      </a:r>
                    </a:p>
                  </a:txBody>
                  <a:tcPr marL="9524" marR="9524" marT="9520"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25</a:t>
                      </a:r>
                    </a:p>
                  </a:txBody>
                  <a:tcPr marL="9524" marR="9524" marT="95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8EE8766C-88E8-FA47-1070-21F1641D78C5}"/>
              </a:ext>
            </a:extLst>
          </p:cNvPr>
          <p:cNvSpPr>
            <a:spLocks noGrp="1"/>
          </p:cNvSpPr>
          <p:nvPr>
            <p:ph type="title"/>
          </p:nvPr>
        </p:nvSpPr>
        <p:spPr>
          <a:xfrm>
            <a:off x="533400" y="87311"/>
            <a:ext cx="3429000" cy="750889"/>
          </a:xfrm>
        </p:spPr>
        <p:txBody>
          <a:bodyPr rtlCol="0">
            <a:noAutofit/>
          </a:bodyPr>
          <a:lstStyle/>
          <a:p>
            <a:pPr>
              <a:defRPr/>
            </a:pPr>
            <a:r>
              <a:rPr altLang="en-US" b="1" dirty="0">
                <a:solidFill>
                  <a:schemeClr val="tx2"/>
                </a:solidFill>
                <a:latin typeface="+mn-lt"/>
              </a:rPr>
              <a:t>CIPs: </a:t>
            </a:r>
            <a:r>
              <a:rPr lang="en-US" altLang="en-US" b="1" dirty="0">
                <a:solidFill>
                  <a:schemeClr val="tx2"/>
                </a:solidFill>
                <a:latin typeface="+mn-lt"/>
              </a:rPr>
              <a:t>2</a:t>
            </a:r>
            <a:r>
              <a:rPr altLang="en-US" b="1" dirty="0">
                <a:solidFill>
                  <a:schemeClr val="tx2"/>
                </a:solidFill>
                <a:latin typeface="+mn-lt"/>
              </a:rPr>
              <a:t>6 - </a:t>
            </a:r>
            <a:r>
              <a:rPr lang="en-US" altLang="en-US" b="1" dirty="0">
                <a:solidFill>
                  <a:schemeClr val="tx2"/>
                </a:solidFill>
                <a:latin typeface="+mn-lt"/>
              </a:rPr>
              <a:t>30</a:t>
            </a:r>
            <a:endParaRPr altLang="en-US" b="1" dirty="0">
              <a:solidFill>
                <a:schemeClr val="tx2"/>
              </a:solidFill>
              <a:latin typeface="+mn-lt"/>
            </a:endParaRPr>
          </a:p>
        </p:txBody>
      </p:sp>
      <p:graphicFrame>
        <p:nvGraphicFramePr>
          <p:cNvPr id="4" name="Table 3">
            <a:extLst>
              <a:ext uri="{FF2B5EF4-FFF2-40B4-BE49-F238E27FC236}">
                <a16:creationId xmlns:a16="http://schemas.microsoft.com/office/drawing/2014/main" id="{F0F523BB-4441-CFB5-BF32-3683613EBE2D}"/>
              </a:ext>
            </a:extLst>
          </p:cNvPr>
          <p:cNvGraphicFramePr>
            <a:graphicFrameLocks noGrp="1"/>
          </p:cNvGraphicFramePr>
          <p:nvPr>
            <p:extLst>
              <p:ext uri="{D42A27DB-BD31-4B8C-83A1-F6EECF244321}">
                <p14:modId xmlns:p14="http://schemas.microsoft.com/office/powerpoint/2010/main" val="176614452"/>
              </p:ext>
            </p:extLst>
          </p:nvPr>
        </p:nvGraphicFramePr>
        <p:xfrm>
          <a:off x="609600" y="955673"/>
          <a:ext cx="10439400" cy="4946652"/>
        </p:xfrm>
        <a:graphic>
          <a:graphicData uri="http://schemas.openxmlformats.org/drawingml/2006/table">
            <a:tbl>
              <a:tblPr>
                <a:tableStyleId>{5C22544A-7EE6-4342-B048-85BDC9FD1C3A}</a:tableStyleId>
              </a:tblPr>
              <a:tblGrid>
                <a:gridCol w="3540319">
                  <a:extLst>
                    <a:ext uri="{9D8B030D-6E8A-4147-A177-3AD203B41FA5}">
                      <a16:colId xmlns:a16="http://schemas.microsoft.com/office/drawing/2014/main" val="20000"/>
                    </a:ext>
                  </a:extLst>
                </a:gridCol>
                <a:gridCol w="907774">
                  <a:extLst>
                    <a:ext uri="{9D8B030D-6E8A-4147-A177-3AD203B41FA5}">
                      <a16:colId xmlns:a16="http://schemas.microsoft.com/office/drawing/2014/main" val="20001"/>
                    </a:ext>
                  </a:extLst>
                </a:gridCol>
                <a:gridCol w="1180106">
                  <a:extLst>
                    <a:ext uri="{9D8B030D-6E8A-4147-A177-3AD203B41FA5}">
                      <a16:colId xmlns:a16="http://schemas.microsoft.com/office/drawing/2014/main" val="20002"/>
                    </a:ext>
                  </a:extLst>
                </a:gridCol>
                <a:gridCol w="816997">
                  <a:extLst>
                    <a:ext uri="{9D8B030D-6E8A-4147-A177-3AD203B41FA5}">
                      <a16:colId xmlns:a16="http://schemas.microsoft.com/office/drawing/2014/main" val="20003"/>
                    </a:ext>
                  </a:extLst>
                </a:gridCol>
                <a:gridCol w="998551">
                  <a:extLst>
                    <a:ext uri="{9D8B030D-6E8A-4147-A177-3AD203B41FA5}">
                      <a16:colId xmlns:a16="http://schemas.microsoft.com/office/drawing/2014/main" val="20004"/>
                    </a:ext>
                  </a:extLst>
                </a:gridCol>
                <a:gridCol w="1180106">
                  <a:extLst>
                    <a:ext uri="{9D8B030D-6E8A-4147-A177-3AD203B41FA5}">
                      <a16:colId xmlns:a16="http://schemas.microsoft.com/office/drawing/2014/main" val="20005"/>
                    </a:ext>
                  </a:extLst>
                </a:gridCol>
                <a:gridCol w="907774">
                  <a:extLst>
                    <a:ext uri="{9D8B030D-6E8A-4147-A177-3AD203B41FA5}">
                      <a16:colId xmlns:a16="http://schemas.microsoft.com/office/drawing/2014/main" val="20006"/>
                    </a:ext>
                  </a:extLst>
                </a:gridCol>
                <a:gridCol w="907773">
                  <a:extLst>
                    <a:ext uri="{9D8B030D-6E8A-4147-A177-3AD203B41FA5}">
                      <a16:colId xmlns:a16="http://schemas.microsoft.com/office/drawing/2014/main" val="20007"/>
                    </a:ext>
                  </a:extLst>
                </a:gridCol>
              </a:tblGrid>
              <a:tr h="294325">
                <a:tc rowSpan="2">
                  <a:txBody>
                    <a:bodyPr/>
                    <a:lstStyle/>
                    <a:p>
                      <a:pPr algn="ctr" fontAlgn="ctr"/>
                      <a:r>
                        <a:rPr lang="en-US" sz="1600" b="1" u="none" strike="noStrike" dirty="0">
                          <a:solidFill>
                            <a:schemeClr val="tx2"/>
                          </a:solidFill>
                          <a:effectLst/>
                          <a:latin typeface="+mn-lt"/>
                        </a:rPr>
                        <a:t>Facility and Description</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mn-lt"/>
                        </a:rPr>
                        <a:t>ID    No.</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mn-lt"/>
                        </a:rPr>
                        <a:t>Cost  Range               ($Million)</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US" sz="1600" b="1" u="none" strike="noStrike" dirty="0">
                          <a:solidFill>
                            <a:schemeClr val="tx2"/>
                          </a:solidFill>
                          <a:effectLst/>
                          <a:latin typeface="+mn-lt"/>
                        </a:rPr>
                        <a:t>Ranking (A</a:t>
                      </a:r>
                      <a:r>
                        <a:rPr lang="en-US" sz="1600" b="1" u="none" strike="noStrike" baseline="0" dirty="0">
                          <a:solidFill>
                            <a:schemeClr val="tx2"/>
                          </a:solidFill>
                          <a:effectLst/>
                          <a:latin typeface="+mn-lt"/>
                        </a:rPr>
                        <a:t> B </a:t>
                      </a:r>
                      <a:r>
                        <a:rPr lang="en-US" sz="1600" b="1" u="none" strike="noStrike" dirty="0">
                          <a:solidFill>
                            <a:schemeClr val="tx2"/>
                          </a:solidFill>
                          <a:effectLst/>
                          <a:latin typeface="+mn-lt"/>
                        </a:rPr>
                        <a:t>C)</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b="1" u="none" strike="noStrike" dirty="0">
                          <a:solidFill>
                            <a:schemeClr val="tx2"/>
                          </a:solidFill>
                          <a:effectLst/>
                          <a:latin typeface="+mn-lt"/>
                        </a:rPr>
                        <a:t>NDOC Priority</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991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u="none" strike="noStrike" dirty="0">
                          <a:solidFill>
                            <a:schemeClr val="tx2"/>
                          </a:solidFill>
                          <a:effectLst/>
                          <a:latin typeface="+mn-lt"/>
                        </a:rPr>
                        <a:t>Safety </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Security </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Infra-Structure</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Energy </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1"/>
                  </a:ext>
                </a:extLst>
              </a:tr>
              <a:tr h="6948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2"/>
                          </a:solidFill>
                          <a:effectLst/>
                          <a:latin typeface="+mn-lt"/>
                        </a:rPr>
                        <a:t>WSCC – </a:t>
                      </a:r>
                      <a:r>
                        <a:rPr lang="en-US" sz="1600" b="0" i="0" u="none" strike="noStrike" dirty="0">
                          <a:solidFill>
                            <a:schemeClr val="tx2"/>
                          </a:solidFill>
                          <a:effectLst/>
                          <a:latin typeface="+mn-lt"/>
                        </a:rPr>
                        <a:t>Install Recreational Enclosures</a:t>
                      </a:r>
                    </a:p>
                  </a:txBody>
                  <a:tcPr marL="9524" marR="9524" marT="9521"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23109</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5-10</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C</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26</a:t>
                      </a:r>
                    </a:p>
                  </a:txBody>
                  <a:tcPr marL="9524" marR="9524" marT="9521"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697266">
                <a:tc>
                  <a:txBody>
                    <a:bodyPr/>
                    <a:lstStyle/>
                    <a:p>
                      <a:pPr algn="l" rtl="0" fontAlgn="t"/>
                      <a:r>
                        <a:rPr lang="en-US" sz="1600" b="1" i="0" u="none" strike="noStrike" dirty="0">
                          <a:solidFill>
                            <a:schemeClr val="tx2"/>
                          </a:solidFill>
                          <a:effectLst/>
                          <a:latin typeface="+mn-lt"/>
                        </a:rPr>
                        <a:t>NNCC – </a:t>
                      </a:r>
                      <a:r>
                        <a:rPr lang="en-US" sz="1600" b="0" i="0" u="none" strike="noStrike" dirty="0">
                          <a:solidFill>
                            <a:schemeClr val="tx2"/>
                          </a:solidFill>
                          <a:effectLst/>
                          <a:latin typeface="+mn-lt"/>
                        </a:rPr>
                        <a:t>Renovate RMF Boiler Plant</a:t>
                      </a:r>
                      <a:endParaRPr lang="en-US" sz="1600" b="1" i="0" u="none" strike="noStrike" dirty="0">
                        <a:solidFill>
                          <a:schemeClr val="tx2"/>
                        </a:solidFill>
                        <a:effectLst/>
                        <a:latin typeface="+mn-lt"/>
                      </a:endParaRPr>
                    </a:p>
                  </a:txBody>
                  <a:tcPr marL="9524" marR="9524" marT="9521"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23113</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0.1-5</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27</a:t>
                      </a:r>
                    </a:p>
                  </a:txBody>
                  <a:tcPr marL="9524" marR="9524" marT="9521"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1066636">
                <a:tc>
                  <a:txBody>
                    <a:bodyPr/>
                    <a:lstStyle/>
                    <a:p>
                      <a:pPr algn="l" rtl="0" fontAlgn="t"/>
                      <a:r>
                        <a:rPr lang="en-US" sz="1600" b="1" i="0" u="none" strike="noStrike" dirty="0">
                          <a:solidFill>
                            <a:schemeClr val="tx2"/>
                          </a:solidFill>
                          <a:effectLst/>
                          <a:latin typeface="+mn-lt"/>
                        </a:rPr>
                        <a:t>LCC – </a:t>
                      </a:r>
                      <a:r>
                        <a:rPr lang="en-US" sz="1600" b="0" i="0" u="none" strike="noStrike" dirty="0">
                          <a:solidFill>
                            <a:schemeClr val="tx2"/>
                          </a:solidFill>
                          <a:effectLst/>
                          <a:latin typeface="+mn-lt"/>
                        </a:rPr>
                        <a:t>Renovate Chiller and Hot Water Components in Several Buildings</a:t>
                      </a:r>
                      <a:endParaRPr lang="en-US" sz="1600" b="1" i="0" u="none" strike="noStrike" dirty="0">
                        <a:solidFill>
                          <a:schemeClr val="tx2"/>
                        </a:solidFill>
                        <a:effectLst/>
                        <a:latin typeface="+mn-lt"/>
                      </a:endParaRPr>
                    </a:p>
                  </a:txBody>
                  <a:tcPr marL="9524" marR="9524" marT="9521"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23114</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0.1-5</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28</a:t>
                      </a:r>
                    </a:p>
                  </a:txBody>
                  <a:tcPr marL="9524" marR="9524" marT="9521"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761884">
                <a:tc>
                  <a:txBody>
                    <a:bodyPr/>
                    <a:lstStyle/>
                    <a:p>
                      <a:pPr algn="l" rtl="0" fontAlgn="t"/>
                      <a:r>
                        <a:rPr lang="en-US" sz="1600" b="1" i="0" u="none" strike="noStrike" dirty="0">
                          <a:solidFill>
                            <a:schemeClr val="tx2"/>
                          </a:solidFill>
                          <a:effectLst/>
                          <a:latin typeface="+mn-lt"/>
                        </a:rPr>
                        <a:t>WSCC –</a:t>
                      </a:r>
                      <a:r>
                        <a:rPr lang="en-US" sz="1600" b="0" i="0" u="none" strike="noStrike" dirty="0">
                          <a:solidFill>
                            <a:schemeClr val="tx2"/>
                          </a:solidFill>
                          <a:effectLst/>
                          <a:latin typeface="+mn-lt"/>
                        </a:rPr>
                        <a:t> Renovate HVAC Systems</a:t>
                      </a:r>
                    </a:p>
                  </a:txBody>
                  <a:tcPr marL="9524" marR="9524" marT="9521"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19340</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0.1-5</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1" marB="0" anchor="ctr">
                    <a:noFill/>
                  </a:tcPr>
                </a:tc>
                <a:tc>
                  <a:txBody>
                    <a:bodyPr/>
                    <a:lstStyle/>
                    <a:p>
                      <a:pPr algn="ctr" rtl="0" fontAlgn="ctr"/>
                      <a:r>
                        <a:rPr lang="en-US" sz="1600" b="0" i="0" u="none" strike="noStrike">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29</a:t>
                      </a:r>
                    </a:p>
                  </a:txBody>
                  <a:tcPr marL="9524" marR="9524" marT="9521"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832481">
                <a:tc>
                  <a:txBody>
                    <a:bodyPr/>
                    <a:lstStyle/>
                    <a:p>
                      <a:pPr algn="l" rtl="0" fontAlgn="t"/>
                      <a:r>
                        <a:rPr lang="en-US" sz="1600" b="1" i="0" u="none" strike="noStrike" dirty="0">
                          <a:solidFill>
                            <a:schemeClr val="tx2"/>
                          </a:solidFill>
                          <a:effectLst/>
                          <a:latin typeface="+mn-lt"/>
                        </a:rPr>
                        <a:t>NNCC – </a:t>
                      </a:r>
                      <a:r>
                        <a:rPr lang="en-US" sz="1600" b="0" i="0" u="none" strike="noStrike" dirty="0">
                          <a:solidFill>
                            <a:schemeClr val="tx2"/>
                          </a:solidFill>
                          <a:effectLst/>
                          <a:latin typeface="+mn-lt"/>
                        </a:rPr>
                        <a:t>Renovate Recreational Yards</a:t>
                      </a:r>
                    </a:p>
                    <a:p>
                      <a:pPr algn="l" rtl="0" fontAlgn="t"/>
                      <a:endParaRPr lang="en-US" sz="1600" b="1" i="0" u="none" strike="noStrike" dirty="0">
                        <a:solidFill>
                          <a:schemeClr val="tx2"/>
                        </a:solidFill>
                        <a:effectLst/>
                        <a:latin typeface="+mn-lt"/>
                      </a:endParaRPr>
                    </a:p>
                  </a:txBody>
                  <a:tcPr marL="9524" marR="9524" marT="9521"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21071</a:t>
                      </a:r>
                    </a:p>
                  </a:txBody>
                  <a:tcPr marL="9524" marR="9524" marT="9521"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0.1-5</a:t>
                      </a:r>
                    </a:p>
                  </a:txBody>
                  <a:tcPr marL="9524" marR="9524" marT="9521"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a:solidFill>
                            <a:schemeClr val="tx2"/>
                          </a:solidFill>
                          <a:effectLst/>
                          <a:latin typeface="+mn-lt"/>
                        </a:rPr>
                        <a:t>A</a:t>
                      </a:r>
                    </a:p>
                  </a:txBody>
                  <a:tcPr marL="9524" marR="9524" marT="9521"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a:solidFill>
                            <a:schemeClr val="tx2"/>
                          </a:solidFill>
                          <a:effectLst/>
                          <a:latin typeface="+mn-lt"/>
                        </a:rPr>
                        <a:t>C</a:t>
                      </a:r>
                    </a:p>
                  </a:txBody>
                  <a:tcPr marL="9524" marR="9524" marT="9521"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30</a:t>
                      </a:r>
                    </a:p>
                  </a:txBody>
                  <a:tcPr marL="9524" marR="9524" marT="952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431D1BA4-DAC7-DA43-40D9-53289BDB46AB}"/>
              </a:ext>
            </a:extLst>
          </p:cNvPr>
          <p:cNvSpPr>
            <a:spLocks noGrp="1"/>
          </p:cNvSpPr>
          <p:nvPr>
            <p:ph type="title"/>
          </p:nvPr>
        </p:nvSpPr>
        <p:spPr>
          <a:xfrm>
            <a:off x="609600" y="65090"/>
            <a:ext cx="3124200" cy="773110"/>
          </a:xfrm>
        </p:spPr>
        <p:txBody>
          <a:bodyPr rtlCol="0">
            <a:noAutofit/>
          </a:bodyPr>
          <a:lstStyle/>
          <a:p>
            <a:pPr>
              <a:defRPr/>
            </a:pPr>
            <a:r>
              <a:rPr altLang="en-US" b="1" dirty="0">
                <a:solidFill>
                  <a:schemeClr val="tx2">
                    <a:lumMod val="90000"/>
                  </a:schemeClr>
                </a:solidFill>
                <a:latin typeface="+mn-lt"/>
              </a:rPr>
              <a:t>CIPs: </a:t>
            </a:r>
            <a:r>
              <a:rPr lang="en-US" altLang="en-US" b="1" dirty="0">
                <a:solidFill>
                  <a:schemeClr val="tx2">
                    <a:lumMod val="90000"/>
                  </a:schemeClr>
                </a:solidFill>
                <a:latin typeface="+mn-lt"/>
              </a:rPr>
              <a:t>31</a:t>
            </a:r>
            <a:r>
              <a:rPr altLang="en-US" b="1" dirty="0">
                <a:solidFill>
                  <a:schemeClr val="tx2">
                    <a:lumMod val="90000"/>
                  </a:schemeClr>
                </a:solidFill>
                <a:latin typeface="+mn-lt"/>
              </a:rPr>
              <a:t> - </a:t>
            </a:r>
            <a:r>
              <a:rPr lang="en-US" altLang="en-US" b="1" dirty="0">
                <a:solidFill>
                  <a:schemeClr val="tx2">
                    <a:lumMod val="90000"/>
                  </a:schemeClr>
                </a:solidFill>
                <a:latin typeface="+mn-lt"/>
              </a:rPr>
              <a:t>35</a:t>
            </a:r>
            <a:endParaRPr altLang="en-US" b="1" dirty="0">
              <a:solidFill>
                <a:schemeClr val="tx2">
                  <a:lumMod val="90000"/>
                </a:schemeClr>
              </a:solidFill>
              <a:latin typeface="+mn-lt"/>
            </a:endParaRPr>
          </a:p>
        </p:txBody>
      </p:sp>
      <p:graphicFrame>
        <p:nvGraphicFramePr>
          <p:cNvPr id="4" name="Table 3">
            <a:extLst>
              <a:ext uri="{FF2B5EF4-FFF2-40B4-BE49-F238E27FC236}">
                <a16:creationId xmlns:a16="http://schemas.microsoft.com/office/drawing/2014/main" id="{60F3DAF0-3835-E9A2-60B1-29272D2BF202}"/>
              </a:ext>
            </a:extLst>
          </p:cNvPr>
          <p:cNvGraphicFramePr>
            <a:graphicFrameLocks noGrp="1"/>
          </p:cNvGraphicFramePr>
          <p:nvPr>
            <p:extLst>
              <p:ext uri="{D42A27DB-BD31-4B8C-83A1-F6EECF244321}">
                <p14:modId xmlns:p14="http://schemas.microsoft.com/office/powerpoint/2010/main" val="2612485488"/>
              </p:ext>
            </p:extLst>
          </p:nvPr>
        </p:nvGraphicFramePr>
        <p:xfrm>
          <a:off x="609600" y="990600"/>
          <a:ext cx="10667998" cy="4584699"/>
        </p:xfrm>
        <a:graphic>
          <a:graphicData uri="http://schemas.openxmlformats.org/drawingml/2006/table">
            <a:tbl>
              <a:tblPr>
                <a:tableStyleId>{5C22544A-7EE6-4342-B048-85BDC9FD1C3A}</a:tableStyleId>
              </a:tblPr>
              <a:tblGrid>
                <a:gridCol w="3617843">
                  <a:extLst>
                    <a:ext uri="{9D8B030D-6E8A-4147-A177-3AD203B41FA5}">
                      <a16:colId xmlns:a16="http://schemas.microsoft.com/office/drawing/2014/main" val="20000"/>
                    </a:ext>
                  </a:extLst>
                </a:gridCol>
                <a:gridCol w="927652">
                  <a:extLst>
                    <a:ext uri="{9D8B030D-6E8A-4147-A177-3AD203B41FA5}">
                      <a16:colId xmlns:a16="http://schemas.microsoft.com/office/drawing/2014/main" val="20001"/>
                    </a:ext>
                  </a:extLst>
                </a:gridCol>
                <a:gridCol w="1205948">
                  <a:extLst>
                    <a:ext uri="{9D8B030D-6E8A-4147-A177-3AD203B41FA5}">
                      <a16:colId xmlns:a16="http://schemas.microsoft.com/office/drawing/2014/main" val="20002"/>
                    </a:ext>
                  </a:extLst>
                </a:gridCol>
                <a:gridCol w="834887">
                  <a:extLst>
                    <a:ext uri="{9D8B030D-6E8A-4147-A177-3AD203B41FA5}">
                      <a16:colId xmlns:a16="http://schemas.microsoft.com/office/drawing/2014/main" val="20003"/>
                    </a:ext>
                  </a:extLst>
                </a:gridCol>
                <a:gridCol w="1020417">
                  <a:extLst>
                    <a:ext uri="{9D8B030D-6E8A-4147-A177-3AD203B41FA5}">
                      <a16:colId xmlns:a16="http://schemas.microsoft.com/office/drawing/2014/main" val="20004"/>
                    </a:ext>
                  </a:extLst>
                </a:gridCol>
                <a:gridCol w="1205948">
                  <a:extLst>
                    <a:ext uri="{9D8B030D-6E8A-4147-A177-3AD203B41FA5}">
                      <a16:colId xmlns:a16="http://schemas.microsoft.com/office/drawing/2014/main" val="20005"/>
                    </a:ext>
                  </a:extLst>
                </a:gridCol>
                <a:gridCol w="927652">
                  <a:extLst>
                    <a:ext uri="{9D8B030D-6E8A-4147-A177-3AD203B41FA5}">
                      <a16:colId xmlns:a16="http://schemas.microsoft.com/office/drawing/2014/main" val="20006"/>
                    </a:ext>
                  </a:extLst>
                </a:gridCol>
                <a:gridCol w="927651">
                  <a:extLst>
                    <a:ext uri="{9D8B030D-6E8A-4147-A177-3AD203B41FA5}">
                      <a16:colId xmlns:a16="http://schemas.microsoft.com/office/drawing/2014/main" val="20007"/>
                    </a:ext>
                  </a:extLst>
                </a:gridCol>
              </a:tblGrid>
              <a:tr h="256946">
                <a:tc rowSpan="2">
                  <a:txBody>
                    <a:bodyPr/>
                    <a:lstStyle/>
                    <a:p>
                      <a:pPr algn="ctr" fontAlgn="ctr"/>
                      <a:r>
                        <a:rPr lang="en-US" sz="1600" b="1" u="none" strike="noStrike" dirty="0">
                          <a:solidFill>
                            <a:schemeClr val="tx2"/>
                          </a:solidFill>
                          <a:effectLst/>
                          <a:latin typeface="+mn-lt"/>
                        </a:rPr>
                        <a:t>Facility and Description</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mn-lt"/>
                        </a:rPr>
                        <a:t>ID    No.</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mn-lt"/>
                        </a:rPr>
                        <a:t>Cost Range                 ($Million)</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US" sz="1600" b="1" u="none" strike="noStrike" dirty="0">
                          <a:solidFill>
                            <a:schemeClr val="tx2"/>
                          </a:solidFill>
                          <a:effectLst/>
                          <a:latin typeface="+mn-lt"/>
                        </a:rPr>
                        <a:t>Ranking (A</a:t>
                      </a:r>
                      <a:r>
                        <a:rPr lang="en-US" sz="1600" b="1" u="none" strike="noStrike" baseline="0" dirty="0">
                          <a:solidFill>
                            <a:schemeClr val="tx2"/>
                          </a:solidFill>
                          <a:effectLst/>
                          <a:latin typeface="+mn-lt"/>
                        </a:rPr>
                        <a:t> B </a:t>
                      </a:r>
                      <a:r>
                        <a:rPr lang="en-US" sz="1600" b="1" u="none" strike="noStrike" dirty="0">
                          <a:solidFill>
                            <a:schemeClr val="tx2"/>
                          </a:solidFill>
                          <a:effectLst/>
                          <a:latin typeface="+mn-lt"/>
                        </a:rPr>
                        <a:t>C)</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b="1" u="none" strike="noStrike" dirty="0">
                          <a:solidFill>
                            <a:schemeClr val="tx2"/>
                          </a:solidFill>
                          <a:effectLst/>
                          <a:latin typeface="+mn-lt"/>
                        </a:rPr>
                        <a:t>NDOC Priority</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230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u="none" strike="noStrike" dirty="0">
                          <a:solidFill>
                            <a:schemeClr val="tx2"/>
                          </a:solidFill>
                          <a:effectLst/>
                          <a:latin typeface="+mn-lt"/>
                        </a:rPr>
                        <a:t>Safety </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Security </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Infra-Structure</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Energy </a:t>
                      </a:r>
                      <a:endParaRPr lang="en-US" sz="1600" b="1" i="0" u="none" strike="noStrike" dirty="0">
                        <a:solidFill>
                          <a:schemeClr val="tx2"/>
                        </a:solidFill>
                        <a:effectLst/>
                        <a:latin typeface="+mn-lt"/>
                      </a:endParaRPr>
                    </a:p>
                  </a:txBody>
                  <a:tcPr marL="9525" marR="9525" marT="9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1"/>
                  </a:ext>
                </a:extLst>
              </a:tr>
              <a:tr h="966274">
                <a:tc>
                  <a:txBody>
                    <a:bodyPr/>
                    <a:lstStyle/>
                    <a:p>
                      <a:pPr algn="l" rtl="0" fontAlgn="t"/>
                      <a:r>
                        <a:rPr lang="en-US" sz="1600" b="1" i="0" u="none" strike="noStrike" dirty="0">
                          <a:solidFill>
                            <a:schemeClr val="tx2"/>
                          </a:solidFill>
                          <a:effectLst/>
                          <a:latin typeface="+mn-lt"/>
                        </a:rPr>
                        <a:t>SDCC – </a:t>
                      </a:r>
                      <a:r>
                        <a:rPr lang="en-US" sz="1600" b="0" i="0" u="none" strike="noStrike" dirty="0">
                          <a:solidFill>
                            <a:schemeClr val="tx2"/>
                          </a:solidFill>
                          <a:effectLst/>
                          <a:latin typeface="+mn-lt"/>
                        </a:rPr>
                        <a:t>Renovate Domestic Hot Water Systems </a:t>
                      </a:r>
                    </a:p>
                  </a:txBody>
                  <a:tcPr marL="9524" marR="9524" marT="9521"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21069</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5-10</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B</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B</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31</a:t>
                      </a:r>
                    </a:p>
                  </a:txBody>
                  <a:tcPr marL="9524" marR="9524" marT="9521"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729823">
                <a:tc>
                  <a:txBody>
                    <a:bodyPr/>
                    <a:lstStyle/>
                    <a:p>
                      <a:pPr algn="l" rtl="0" fontAlgn="t"/>
                      <a:r>
                        <a:rPr lang="en-US" sz="1600" b="1" i="0" u="none" strike="noStrike" dirty="0">
                          <a:solidFill>
                            <a:schemeClr val="tx2"/>
                          </a:solidFill>
                          <a:effectLst/>
                          <a:latin typeface="+mn-lt"/>
                        </a:rPr>
                        <a:t>ESP – </a:t>
                      </a:r>
                      <a:r>
                        <a:rPr lang="en-US" sz="1600" b="0" i="0" u="none" strike="noStrike" dirty="0">
                          <a:solidFill>
                            <a:schemeClr val="tx2"/>
                          </a:solidFill>
                          <a:effectLst/>
                          <a:latin typeface="+mn-lt"/>
                        </a:rPr>
                        <a:t>Replace Culinary Plumbing</a:t>
                      </a:r>
                      <a:endParaRPr lang="en-US" sz="1600" b="1" i="0" u="none" strike="noStrike" dirty="0">
                        <a:solidFill>
                          <a:schemeClr val="tx2"/>
                        </a:solidFill>
                        <a:effectLst/>
                        <a:latin typeface="+mn-lt"/>
                      </a:endParaRPr>
                    </a:p>
                  </a:txBody>
                  <a:tcPr marL="9524" marR="9524" marT="9521"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21058</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0.1-5</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32</a:t>
                      </a:r>
                    </a:p>
                  </a:txBody>
                  <a:tcPr marL="9524" marR="9524" marT="9521"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656842">
                <a:tc>
                  <a:txBody>
                    <a:bodyPr/>
                    <a:lstStyle/>
                    <a:p>
                      <a:pPr algn="l" rtl="0" fontAlgn="t"/>
                      <a:r>
                        <a:rPr lang="en-US" sz="1600" b="1" i="0" u="none" strike="noStrike" dirty="0">
                          <a:solidFill>
                            <a:schemeClr val="tx2"/>
                          </a:solidFill>
                          <a:effectLst/>
                          <a:latin typeface="+mn-lt"/>
                        </a:rPr>
                        <a:t>LCC – </a:t>
                      </a:r>
                      <a:r>
                        <a:rPr lang="en-US" sz="1600" b="0" i="0" u="none" strike="noStrike" dirty="0">
                          <a:solidFill>
                            <a:schemeClr val="tx2"/>
                          </a:solidFill>
                          <a:effectLst/>
                          <a:latin typeface="+mn-lt"/>
                        </a:rPr>
                        <a:t>Replace Culinary Floor</a:t>
                      </a:r>
                      <a:endParaRPr lang="en-US" sz="1600" b="1" i="0" u="none" strike="noStrike" dirty="0">
                        <a:solidFill>
                          <a:schemeClr val="tx2"/>
                        </a:solidFill>
                        <a:effectLst/>
                        <a:latin typeface="+mn-lt"/>
                      </a:endParaRPr>
                    </a:p>
                  </a:txBody>
                  <a:tcPr marL="9524" marR="9524" marT="9521"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7114</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0.1-5</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33</a:t>
                      </a:r>
                    </a:p>
                  </a:txBody>
                  <a:tcPr marL="9524" marR="9524" marT="9521"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724959">
                <a:tc>
                  <a:txBody>
                    <a:bodyPr/>
                    <a:lstStyle/>
                    <a:p>
                      <a:pPr algn="l" rtl="0" fontAlgn="t"/>
                      <a:r>
                        <a:rPr lang="en-US" sz="1600" b="1" i="0" u="none" strike="noStrike" dirty="0">
                          <a:solidFill>
                            <a:schemeClr val="tx2"/>
                          </a:solidFill>
                          <a:effectLst/>
                          <a:latin typeface="+mn-lt"/>
                        </a:rPr>
                        <a:t>FMWCC – </a:t>
                      </a:r>
                      <a:r>
                        <a:rPr lang="en-US" sz="1600" b="0" i="0" u="none" strike="noStrike" dirty="0">
                          <a:solidFill>
                            <a:schemeClr val="tx2"/>
                          </a:solidFill>
                          <a:effectLst/>
                          <a:latin typeface="+mn-lt"/>
                        </a:rPr>
                        <a:t>Replace Water Controls in Housing Units</a:t>
                      </a:r>
                    </a:p>
                  </a:txBody>
                  <a:tcPr marL="9524" marR="9524" marT="9521"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23309</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0.1-5</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C</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C</a:t>
                      </a:r>
                    </a:p>
                  </a:txBody>
                  <a:tcPr marL="9524" marR="9524" marT="9521" marB="0" anchor="ctr">
                    <a:noFill/>
                  </a:tcPr>
                </a:tc>
                <a:tc>
                  <a:txBody>
                    <a:bodyPr/>
                    <a:lstStyle/>
                    <a:p>
                      <a:pPr algn="ctr" rtl="0" fontAlgn="ctr"/>
                      <a:r>
                        <a:rPr lang="en-US" sz="1600" b="0" i="0" u="none" strike="noStrike">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noFill/>
                  </a:tcPr>
                </a:tc>
                <a:tc>
                  <a:txBody>
                    <a:bodyPr/>
                    <a:lstStyle/>
                    <a:p>
                      <a:pPr algn="ctr" rtl="0" fontAlgn="ctr"/>
                      <a:r>
                        <a:rPr lang="en-US" sz="1600" b="0" i="0" u="none" strike="noStrike" dirty="0">
                          <a:solidFill>
                            <a:schemeClr val="tx2"/>
                          </a:solidFill>
                          <a:effectLst/>
                          <a:latin typeface="+mn-lt"/>
                        </a:rPr>
                        <a:t>34</a:t>
                      </a:r>
                    </a:p>
                  </a:txBody>
                  <a:tcPr marL="9524" marR="9524" marT="9521"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726785">
                <a:tc>
                  <a:txBody>
                    <a:bodyPr/>
                    <a:lstStyle/>
                    <a:p>
                      <a:pPr algn="l" rtl="0" fontAlgn="t"/>
                      <a:r>
                        <a:rPr lang="en-US" sz="1600" b="1" i="0" u="none" strike="noStrike" dirty="0">
                          <a:solidFill>
                            <a:schemeClr val="tx2"/>
                          </a:solidFill>
                          <a:effectLst/>
                          <a:latin typeface="+mn-lt"/>
                        </a:rPr>
                        <a:t>CGTH – </a:t>
                      </a:r>
                      <a:r>
                        <a:rPr lang="en-US" sz="1600" b="0" i="0" u="none" strike="noStrike" dirty="0">
                          <a:solidFill>
                            <a:schemeClr val="tx2"/>
                          </a:solidFill>
                          <a:effectLst/>
                          <a:latin typeface="+mn-lt"/>
                        </a:rPr>
                        <a:t>Replace Water Heaters</a:t>
                      </a:r>
                    </a:p>
                    <a:p>
                      <a:pPr algn="l" rtl="0" fontAlgn="t"/>
                      <a:endParaRPr lang="en-US" sz="1600" b="1" i="0" u="none" strike="noStrike" dirty="0">
                        <a:solidFill>
                          <a:schemeClr val="tx2"/>
                        </a:solidFill>
                        <a:effectLst/>
                        <a:latin typeface="+mn-lt"/>
                      </a:endParaRPr>
                    </a:p>
                  </a:txBody>
                  <a:tcPr marL="9524" marR="9524" marT="9521"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23115</a:t>
                      </a:r>
                    </a:p>
                  </a:txBody>
                  <a:tcPr marL="9524" marR="9524" marT="9521"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0.1-5</a:t>
                      </a:r>
                    </a:p>
                  </a:txBody>
                  <a:tcPr marL="9524" marR="9524" marT="9521"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C</a:t>
                      </a:r>
                    </a:p>
                  </a:txBody>
                  <a:tcPr marL="9524" marR="9524" marT="9521"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C</a:t>
                      </a:r>
                    </a:p>
                  </a:txBody>
                  <a:tcPr marL="9524" marR="9524" marT="9521"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A</a:t>
                      </a:r>
                    </a:p>
                  </a:txBody>
                  <a:tcPr marL="9524" marR="9524" marT="9521"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35</a:t>
                      </a:r>
                    </a:p>
                  </a:txBody>
                  <a:tcPr marL="9524" marR="9524" marT="952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BE29D2A7-CD3E-F010-B933-917DEACD661E}"/>
              </a:ext>
            </a:extLst>
          </p:cNvPr>
          <p:cNvSpPr>
            <a:spLocks noGrp="1"/>
          </p:cNvSpPr>
          <p:nvPr>
            <p:ph type="title"/>
          </p:nvPr>
        </p:nvSpPr>
        <p:spPr>
          <a:xfrm>
            <a:off x="533400" y="102554"/>
            <a:ext cx="3124200" cy="681038"/>
          </a:xfrm>
        </p:spPr>
        <p:txBody>
          <a:bodyPr rtlCol="0">
            <a:noAutofit/>
          </a:bodyPr>
          <a:lstStyle/>
          <a:p>
            <a:pPr>
              <a:defRPr/>
            </a:pPr>
            <a:r>
              <a:rPr altLang="en-US" b="1" dirty="0">
                <a:solidFill>
                  <a:schemeClr val="tx2"/>
                </a:solidFill>
                <a:latin typeface="+mn-lt"/>
              </a:rPr>
              <a:t>CIPs: </a:t>
            </a:r>
            <a:r>
              <a:rPr lang="en-US" altLang="en-US" b="1" dirty="0">
                <a:solidFill>
                  <a:schemeClr val="tx2"/>
                </a:solidFill>
                <a:latin typeface="+mn-lt"/>
              </a:rPr>
              <a:t>3</a:t>
            </a:r>
            <a:r>
              <a:rPr altLang="en-US" b="1" dirty="0">
                <a:solidFill>
                  <a:schemeClr val="tx2"/>
                </a:solidFill>
                <a:latin typeface="+mn-lt"/>
              </a:rPr>
              <a:t>6 - </a:t>
            </a:r>
            <a:r>
              <a:rPr lang="en-US" altLang="en-US" b="1" dirty="0">
                <a:solidFill>
                  <a:schemeClr val="tx2"/>
                </a:solidFill>
                <a:latin typeface="+mn-lt"/>
              </a:rPr>
              <a:t>40</a:t>
            </a:r>
            <a:endParaRPr altLang="en-US" b="1" dirty="0">
              <a:solidFill>
                <a:schemeClr val="tx2"/>
              </a:solidFill>
              <a:latin typeface="+mn-lt"/>
            </a:endParaRPr>
          </a:p>
        </p:txBody>
      </p:sp>
      <p:graphicFrame>
        <p:nvGraphicFramePr>
          <p:cNvPr id="4" name="Table 3">
            <a:extLst>
              <a:ext uri="{FF2B5EF4-FFF2-40B4-BE49-F238E27FC236}">
                <a16:creationId xmlns:a16="http://schemas.microsoft.com/office/drawing/2014/main" id="{972BCCFF-81E4-0F6E-230E-45AEC0FEB9F8}"/>
              </a:ext>
            </a:extLst>
          </p:cNvPr>
          <p:cNvGraphicFramePr>
            <a:graphicFrameLocks noGrp="1"/>
          </p:cNvGraphicFramePr>
          <p:nvPr>
            <p:extLst>
              <p:ext uri="{D42A27DB-BD31-4B8C-83A1-F6EECF244321}">
                <p14:modId xmlns:p14="http://schemas.microsoft.com/office/powerpoint/2010/main" val="778547130"/>
              </p:ext>
            </p:extLst>
          </p:nvPr>
        </p:nvGraphicFramePr>
        <p:xfrm>
          <a:off x="609600" y="912813"/>
          <a:ext cx="10667998" cy="5032374"/>
        </p:xfrm>
        <a:graphic>
          <a:graphicData uri="http://schemas.openxmlformats.org/drawingml/2006/table">
            <a:tbl>
              <a:tblPr>
                <a:tableStyleId>{5C22544A-7EE6-4342-B048-85BDC9FD1C3A}</a:tableStyleId>
              </a:tblPr>
              <a:tblGrid>
                <a:gridCol w="3617843">
                  <a:extLst>
                    <a:ext uri="{9D8B030D-6E8A-4147-A177-3AD203B41FA5}">
                      <a16:colId xmlns:a16="http://schemas.microsoft.com/office/drawing/2014/main" val="20000"/>
                    </a:ext>
                  </a:extLst>
                </a:gridCol>
                <a:gridCol w="927652">
                  <a:extLst>
                    <a:ext uri="{9D8B030D-6E8A-4147-A177-3AD203B41FA5}">
                      <a16:colId xmlns:a16="http://schemas.microsoft.com/office/drawing/2014/main" val="20001"/>
                    </a:ext>
                  </a:extLst>
                </a:gridCol>
                <a:gridCol w="1205948">
                  <a:extLst>
                    <a:ext uri="{9D8B030D-6E8A-4147-A177-3AD203B41FA5}">
                      <a16:colId xmlns:a16="http://schemas.microsoft.com/office/drawing/2014/main" val="20002"/>
                    </a:ext>
                  </a:extLst>
                </a:gridCol>
                <a:gridCol w="834887">
                  <a:extLst>
                    <a:ext uri="{9D8B030D-6E8A-4147-A177-3AD203B41FA5}">
                      <a16:colId xmlns:a16="http://schemas.microsoft.com/office/drawing/2014/main" val="20003"/>
                    </a:ext>
                  </a:extLst>
                </a:gridCol>
                <a:gridCol w="1020417">
                  <a:extLst>
                    <a:ext uri="{9D8B030D-6E8A-4147-A177-3AD203B41FA5}">
                      <a16:colId xmlns:a16="http://schemas.microsoft.com/office/drawing/2014/main" val="20004"/>
                    </a:ext>
                  </a:extLst>
                </a:gridCol>
                <a:gridCol w="1205948">
                  <a:extLst>
                    <a:ext uri="{9D8B030D-6E8A-4147-A177-3AD203B41FA5}">
                      <a16:colId xmlns:a16="http://schemas.microsoft.com/office/drawing/2014/main" val="20005"/>
                    </a:ext>
                  </a:extLst>
                </a:gridCol>
                <a:gridCol w="927652">
                  <a:extLst>
                    <a:ext uri="{9D8B030D-6E8A-4147-A177-3AD203B41FA5}">
                      <a16:colId xmlns:a16="http://schemas.microsoft.com/office/drawing/2014/main" val="20006"/>
                    </a:ext>
                  </a:extLst>
                </a:gridCol>
                <a:gridCol w="927651">
                  <a:extLst>
                    <a:ext uri="{9D8B030D-6E8A-4147-A177-3AD203B41FA5}">
                      <a16:colId xmlns:a16="http://schemas.microsoft.com/office/drawing/2014/main" val="20007"/>
                    </a:ext>
                  </a:extLst>
                </a:gridCol>
              </a:tblGrid>
              <a:tr h="294381">
                <a:tc rowSpan="2">
                  <a:txBody>
                    <a:bodyPr/>
                    <a:lstStyle/>
                    <a:p>
                      <a:pPr algn="ctr" fontAlgn="ctr"/>
                      <a:r>
                        <a:rPr lang="en-US" sz="1600" b="1" u="none" strike="noStrike" dirty="0">
                          <a:solidFill>
                            <a:schemeClr val="tx2"/>
                          </a:solidFill>
                          <a:effectLst/>
                          <a:latin typeface="+mn-lt"/>
                        </a:rPr>
                        <a:t>Facility and Description</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mn-lt"/>
                        </a:rPr>
                        <a:t>ID    No.</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600" b="1" u="none" strike="noStrike" dirty="0">
                          <a:solidFill>
                            <a:schemeClr val="tx2"/>
                          </a:solidFill>
                          <a:effectLst/>
                          <a:latin typeface="+mn-lt"/>
                        </a:rPr>
                        <a:t>Cost Range                 ($Million)</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US" sz="1600" b="1" u="none" strike="noStrike" dirty="0">
                          <a:solidFill>
                            <a:schemeClr val="tx2"/>
                          </a:solidFill>
                          <a:effectLst/>
                          <a:latin typeface="+mn-lt"/>
                        </a:rPr>
                        <a:t>Ranking (A</a:t>
                      </a:r>
                      <a:r>
                        <a:rPr lang="en-US" sz="1600" b="1" u="none" strike="noStrike" baseline="0" dirty="0">
                          <a:solidFill>
                            <a:schemeClr val="tx2"/>
                          </a:solidFill>
                          <a:effectLst/>
                          <a:latin typeface="+mn-lt"/>
                        </a:rPr>
                        <a:t> B </a:t>
                      </a:r>
                      <a:r>
                        <a:rPr lang="en-US" sz="1600" b="1" u="none" strike="noStrike" dirty="0">
                          <a:solidFill>
                            <a:schemeClr val="tx2"/>
                          </a:solidFill>
                          <a:effectLst/>
                          <a:latin typeface="+mn-lt"/>
                        </a:rPr>
                        <a:t>C)</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b="1" u="none" strike="noStrike" dirty="0">
                          <a:solidFill>
                            <a:schemeClr val="tx2"/>
                          </a:solidFill>
                          <a:effectLst/>
                          <a:latin typeface="+mn-lt"/>
                        </a:rPr>
                        <a:t>NDOC Priority</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992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u="none" strike="noStrike" dirty="0">
                          <a:solidFill>
                            <a:schemeClr val="tx2"/>
                          </a:solidFill>
                          <a:effectLst/>
                          <a:latin typeface="+mn-lt"/>
                        </a:rPr>
                        <a:t>Safety </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Security </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Infra-Structure</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solidFill>
                            <a:schemeClr val="tx2"/>
                          </a:solidFill>
                          <a:effectLst/>
                          <a:latin typeface="+mn-lt"/>
                        </a:rPr>
                        <a:t>Energy </a:t>
                      </a:r>
                      <a:endParaRPr lang="en-US" sz="1600" b="1" i="0" u="none" strike="noStrike" dirty="0">
                        <a:solidFill>
                          <a:schemeClr val="tx2"/>
                        </a:solidFill>
                        <a:effectLst/>
                        <a:latin typeface="+mn-lt"/>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1"/>
                  </a:ext>
                </a:extLst>
              </a:tr>
              <a:tr h="695031">
                <a:tc>
                  <a:txBody>
                    <a:bodyPr/>
                    <a:lstStyle/>
                    <a:p>
                      <a:pPr algn="l" rtl="0" fontAlgn="t"/>
                      <a:r>
                        <a:rPr lang="en-US" sz="1600" b="1" i="0" u="none" strike="noStrike" dirty="0">
                          <a:solidFill>
                            <a:schemeClr val="tx2"/>
                          </a:solidFill>
                          <a:effectLst/>
                          <a:latin typeface="+mn-lt"/>
                        </a:rPr>
                        <a:t>ESP – </a:t>
                      </a:r>
                      <a:r>
                        <a:rPr lang="en-US" sz="1600" b="0" i="0" u="none" strike="noStrike" dirty="0">
                          <a:solidFill>
                            <a:schemeClr val="tx2"/>
                          </a:solidFill>
                          <a:effectLst/>
                          <a:latin typeface="+mn-lt"/>
                        </a:rPr>
                        <a:t>Renovate Firing Range</a:t>
                      </a:r>
                      <a:endParaRPr lang="en-US" sz="1600" b="1" i="0" u="none" strike="noStrike" dirty="0">
                        <a:solidFill>
                          <a:schemeClr val="tx2"/>
                        </a:solidFill>
                        <a:effectLst/>
                        <a:latin typeface="+mn-lt"/>
                      </a:endParaRPr>
                    </a:p>
                  </a:txBody>
                  <a:tcPr marL="9524" marR="9524" marT="9522"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19319</a:t>
                      </a:r>
                    </a:p>
                  </a:txBody>
                  <a:tcPr marL="9524" marR="9524" marT="9522"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0.1-5</a:t>
                      </a:r>
                    </a:p>
                  </a:txBody>
                  <a:tcPr marL="9524" marR="9524" marT="9522"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4" marR="9524" marT="9522"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4" marR="9524" marT="9522"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A</a:t>
                      </a:r>
                    </a:p>
                  </a:txBody>
                  <a:tcPr marL="9524" marR="9524" marT="9522"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C</a:t>
                      </a:r>
                    </a:p>
                  </a:txBody>
                  <a:tcPr marL="9524" marR="9524" marT="9522"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i="0" u="none" strike="noStrike" dirty="0">
                          <a:solidFill>
                            <a:schemeClr val="tx2"/>
                          </a:solidFill>
                          <a:effectLst/>
                          <a:latin typeface="+mn-lt"/>
                        </a:rPr>
                        <a:t>36</a:t>
                      </a:r>
                    </a:p>
                  </a:txBody>
                  <a:tcPr marL="9524" marR="9524" marT="952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836151">
                <a:tc>
                  <a:txBody>
                    <a:bodyPr/>
                    <a:lstStyle/>
                    <a:p>
                      <a:pPr algn="l" rtl="0" fontAlgn="t"/>
                      <a:r>
                        <a:rPr lang="en-US" sz="1600" b="1" i="0" u="none" strike="noStrike" dirty="0">
                          <a:solidFill>
                            <a:schemeClr val="tx2"/>
                          </a:solidFill>
                          <a:effectLst/>
                          <a:latin typeface="+mn-lt"/>
                        </a:rPr>
                        <a:t>SDCC – </a:t>
                      </a:r>
                      <a:r>
                        <a:rPr lang="en-US" sz="1600" b="0" i="0" u="none" strike="noStrike" dirty="0">
                          <a:solidFill>
                            <a:schemeClr val="tx2"/>
                          </a:solidFill>
                          <a:effectLst/>
                          <a:latin typeface="+mn-lt"/>
                        </a:rPr>
                        <a:t>Upgrade Electrical Service</a:t>
                      </a:r>
                      <a:endParaRPr lang="en-US" sz="1600" b="1" i="0" u="none" strike="noStrike" dirty="0">
                        <a:solidFill>
                          <a:schemeClr val="tx2"/>
                        </a:solidFill>
                        <a:effectLst/>
                        <a:latin typeface="+mn-lt"/>
                      </a:endParaRPr>
                    </a:p>
                  </a:txBody>
                  <a:tcPr marL="9524" marR="9524" marT="9522"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21074</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0.1-5</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37</a:t>
                      </a:r>
                    </a:p>
                  </a:txBody>
                  <a:tcPr marL="9524" marR="9524" marT="9522"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1106843">
                <a:tc>
                  <a:txBody>
                    <a:bodyPr/>
                    <a:lstStyle/>
                    <a:p>
                      <a:pPr algn="l" rtl="0" fontAlgn="t"/>
                      <a:r>
                        <a:rPr lang="en-US" sz="1600" b="1" i="0" u="none" strike="noStrike" dirty="0">
                          <a:solidFill>
                            <a:schemeClr val="tx2"/>
                          </a:solidFill>
                          <a:effectLst/>
                          <a:latin typeface="+mn-lt"/>
                        </a:rPr>
                        <a:t>NNCC – </a:t>
                      </a:r>
                      <a:r>
                        <a:rPr lang="en-US" sz="1600" b="0" i="0" u="none" strike="noStrike" dirty="0">
                          <a:solidFill>
                            <a:schemeClr val="tx2"/>
                          </a:solidFill>
                          <a:effectLst/>
                          <a:latin typeface="+mn-lt"/>
                        </a:rPr>
                        <a:t>Advance Planning: Culinary and Bakery Buildings</a:t>
                      </a:r>
                    </a:p>
                    <a:p>
                      <a:pPr algn="l" rtl="0" fontAlgn="t"/>
                      <a:endParaRPr lang="en-US" sz="1600" b="1" i="0" u="none" strike="noStrike" dirty="0">
                        <a:solidFill>
                          <a:schemeClr val="tx2"/>
                        </a:solidFill>
                        <a:effectLst/>
                        <a:latin typeface="+mn-lt"/>
                      </a:endParaRPr>
                    </a:p>
                  </a:txBody>
                  <a:tcPr marL="9524" marR="9524" marT="9522"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23116</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0.1-5</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B</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38</a:t>
                      </a:r>
                    </a:p>
                  </a:txBody>
                  <a:tcPr marL="9524" marR="9524" marT="9522"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888083">
                <a:tc>
                  <a:txBody>
                    <a:bodyPr/>
                    <a:lstStyle/>
                    <a:p>
                      <a:pPr algn="l" rtl="0" fontAlgn="t"/>
                      <a:r>
                        <a:rPr lang="en-US" sz="1600" b="1" i="0" u="none" strike="noStrike" dirty="0">
                          <a:solidFill>
                            <a:schemeClr val="tx2"/>
                          </a:solidFill>
                          <a:effectLst/>
                          <a:latin typeface="+mn-lt"/>
                        </a:rPr>
                        <a:t>SDCC – </a:t>
                      </a:r>
                      <a:r>
                        <a:rPr lang="en-US" sz="1600" b="0" i="0" u="none" strike="noStrike" dirty="0">
                          <a:solidFill>
                            <a:schemeClr val="tx2"/>
                          </a:solidFill>
                          <a:effectLst/>
                          <a:latin typeface="+mn-lt"/>
                        </a:rPr>
                        <a:t>Replace Cell Toilets in Housing Units 1-7</a:t>
                      </a:r>
                    </a:p>
                  </a:txBody>
                  <a:tcPr marL="9524" marR="9524" marT="9522" marB="0">
                    <a:lnL w="12700" cap="flat" cmpd="sng" algn="ctr">
                      <a:solidFill>
                        <a:schemeClr val="tx1"/>
                      </a:solidFill>
                      <a:prstDash val="solid"/>
                      <a:round/>
                      <a:headEnd type="none" w="med" len="med"/>
                      <a:tailEnd type="none" w="med" len="med"/>
                    </a:lnL>
                    <a:noFill/>
                  </a:tcPr>
                </a:tc>
                <a:tc>
                  <a:txBody>
                    <a:bodyPr/>
                    <a:lstStyle/>
                    <a:p>
                      <a:pPr algn="ctr" rtl="0" fontAlgn="ctr"/>
                      <a:r>
                        <a:rPr lang="en-US" sz="1600" b="0" i="0" u="none" strike="noStrike" dirty="0">
                          <a:solidFill>
                            <a:schemeClr val="tx2"/>
                          </a:solidFill>
                          <a:effectLst/>
                          <a:latin typeface="+mn-lt"/>
                        </a:rPr>
                        <a:t>7465</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15-20</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A</a:t>
                      </a:r>
                    </a:p>
                  </a:txBody>
                  <a:tcPr marL="9524" marR="9524" marT="9522" marB="0" anchor="ctr">
                    <a:noFill/>
                  </a:tcPr>
                </a:tc>
                <a:tc>
                  <a:txBody>
                    <a:bodyPr/>
                    <a:lstStyle/>
                    <a:p>
                      <a:pPr algn="ctr" rtl="0" fontAlgn="ctr"/>
                      <a:r>
                        <a:rPr lang="en-US" sz="1600" b="0" i="0" u="none" strike="noStrike">
                          <a:solidFill>
                            <a:schemeClr val="tx2"/>
                          </a:solidFill>
                          <a:effectLst/>
                          <a:latin typeface="+mn-lt"/>
                        </a:rPr>
                        <a:t>A</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C</a:t>
                      </a:r>
                    </a:p>
                  </a:txBody>
                  <a:tcPr marL="9524" marR="9524" marT="9522" marB="0" anchor="ctr">
                    <a:noFill/>
                  </a:tcPr>
                </a:tc>
                <a:tc>
                  <a:txBody>
                    <a:bodyPr/>
                    <a:lstStyle/>
                    <a:p>
                      <a:pPr algn="ctr" rtl="0" fontAlgn="ctr"/>
                      <a:r>
                        <a:rPr lang="en-US" sz="1600" b="0" i="0" u="none" strike="noStrike" dirty="0">
                          <a:solidFill>
                            <a:schemeClr val="tx2"/>
                          </a:solidFill>
                          <a:effectLst/>
                          <a:latin typeface="+mn-lt"/>
                        </a:rPr>
                        <a:t>39</a:t>
                      </a:r>
                    </a:p>
                  </a:txBody>
                  <a:tcPr marL="9524" marR="9524" marT="9522"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612610">
                <a:tc>
                  <a:txBody>
                    <a:bodyPr/>
                    <a:lstStyle/>
                    <a:p>
                      <a:pPr algn="l" rtl="0" fontAlgn="t"/>
                      <a:r>
                        <a:rPr lang="en-US" sz="1600" b="1" i="0" u="none" strike="noStrike" dirty="0">
                          <a:solidFill>
                            <a:schemeClr val="tx2"/>
                          </a:solidFill>
                          <a:effectLst/>
                          <a:latin typeface="+mn-lt"/>
                        </a:rPr>
                        <a:t>LCC – </a:t>
                      </a:r>
                      <a:r>
                        <a:rPr lang="en-US" sz="1600" b="0" i="0" u="none" strike="noStrike" dirty="0">
                          <a:solidFill>
                            <a:schemeClr val="tx2"/>
                          </a:solidFill>
                          <a:effectLst/>
                          <a:latin typeface="+mn-lt"/>
                        </a:rPr>
                        <a:t>Improve Wastewater System</a:t>
                      </a:r>
                      <a:endParaRPr lang="en-US" sz="1600" b="1" i="0" u="none" strike="noStrike" dirty="0">
                        <a:solidFill>
                          <a:schemeClr val="tx2"/>
                        </a:solidFill>
                        <a:effectLst/>
                        <a:latin typeface="+mn-lt"/>
                      </a:endParaRPr>
                    </a:p>
                  </a:txBody>
                  <a:tcPr marL="9524" marR="9524" marT="9522"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23119</a:t>
                      </a:r>
                    </a:p>
                  </a:txBody>
                  <a:tcPr marL="9524" marR="9524" marT="9522"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5-10</a:t>
                      </a:r>
                    </a:p>
                  </a:txBody>
                  <a:tcPr marL="9524" marR="9524" marT="9522"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B</a:t>
                      </a:r>
                    </a:p>
                  </a:txBody>
                  <a:tcPr marL="9524" marR="9524" marT="9522"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B</a:t>
                      </a:r>
                    </a:p>
                  </a:txBody>
                  <a:tcPr marL="9524" marR="9524" marT="9522"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A</a:t>
                      </a:r>
                    </a:p>
                  </a:txBody>
                  <a:tcPr marL="9524" marR="9524" marT="9522"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B</a:t>
                      </a:r>
                    </a:p>
                  </a:txBody>
                  <a:tcPr marL="9524" marR="9524" marT="9522"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chemeClr val="tx2"/>
                          </a:solidFill>
                          <a:effectLst/>
                          <a:latin typeface="+mn-lt"/>
                        </a:rPr>
                        <a:t>40</a:t>
                      </a:r>
                    </a:p>
                  </a:txBody>
                  <a:tcPr marL="9524" marR="9524" marT="952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2">
            <a:extLst>
              <a:ext uri="{FF2B5EF4-FFF2-40B4-BE49-F238E27FC236}">
                <a16:creationId xmlns:a16="http://schemas.microsoft.com/office/drawing/2014/main" id="{5191FA10-6F13-2FBF-C78B-9941BAC01407}"/>
              </a:ext>
            </a:extLst>
          </p:cNvPr>
          <p:cNvSpPr>
            <a:spLocks noGrp="1"/>
          </p:cNvSpPr>
          <p:nvPr>
            <p:ph type="title"/>
          </p:nvPr>
        </p:nvSpPr>
        <p:spPr>
          <a:xfrm>
            <a:off x="533400" y="152400"/>
            <a:ext cx="5257800" cy="1325563"/>
          </a:xfrm>
        </p:spPr>
        <p:txBody>
          <a:bodyPr/>
          <a:lstStyle/>
          <a:p>
            <a:r>
              <a:rPr lang="en-US" altLang="en-US" b="1" dirty="0">
                <a:solidFill>
                  <a:schemeClr val="tx2"/>
                </a:solidFill>
              </a:rPr>
              <a:t>Remaining CIPs (41-86)</a:t>
            </a:r>
            <a:br>
              <a:rPr lang="en-US" altLang="en-US" sz="4800" b="1" dirty="0">
                <a:solidFill>
                  <a:schemeClr val="tx2"/>
                </a:solidFill>
              </a:rPr>
            </a:br>
            <a:r>
              <a:rPr lang="en-US" altLang="en-US" sz="3200" b="1" dirty="0">
                <a:solidFill>
                  <a:schemeClr val="tx2"/>
                </a:solidFill>
              </a:rPr>
              <a:t>Note: CIPs 87-168 Not Shown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a:extLst>
              <a:ext uri="{FF2B5EF4-FFF2-40B4-BE49-F238E27FC236}">
                <a16:creationId xmlns:a16="http://schemas.microsoft.com/office/drawing/2014/main" id="{F022F1F8-A96D-4CD2-2ADC-9E8162469644}"/>
              </a:ext>
            </a:extLst>
          </p:cNvPr>
          <p:cNvSpPr>
            <a:spLocks noGrp="1"/>
          </p:cNvSpPr>
          <p:nvPr>
            <p:ph type="title"/>
          </p:nvPr>
        </p:nvSpPr>
        <p:spPr>
          <a:xfrm>
            <a:off x="609600" y="152400"/>
            <a:ext cx="8229600" cy="1173162"/>
          </a:xfrm>
        </p:spPr>
        <p:txBody>
          <a:bodyPr/>
          <a:lstStyle/>
          <a:p>
            <a:pPr eaLnBrk="1" hangingPunct="1"/>
            <a:r>
              <a:rPr lang="en-US" altLang="en-US" b="1" dirty="0">
                <a:solidFill>
                  <a:schemeClr val="tx2"/>
                </a:solidFill>
                <a:latin typeface="+mn-lt"/>
              </a:rPr>
              <a:t>CIPs: 41-50 </a:t>
            </a:r>
            <a:br>
              <a:rPr lang="en-US" altLang="en-US" dirty="0">
                <a:solidFill>
                  <a:schemeClr val="tx2"/>
                </a:solidFill>
              </a:rPr>
            </a:br>
            <a:r>
              <a:rPr lang="en-US" altLang="en-US" sz="2400" dirty="0">
                <a:solidFill>
                  <a:schemeClr val="tx2"/>
                </a:solidFill>
              </a:rPr>
              <a:t>(Note: Costs are Approx.)</a:t>
            </a:r>
          </a:p>
        </p:txBody>
      </p:sp>
      <p:sp>
        <p:nvSpPr>
          <p:cNvPr id="40962" name="Content Placeholder 5">
            <a:extLst>
              <a:ext uri="{FF2B5EF4-FFF2-40B4-BE49-F238E27FC236}">
                <a16:creationId xmlns:a16="http://schemas.microsoft.com/office/drawing/2014/main" id="{2DA887AA-748B-D5B4-DC91-0BBB786D1173}"/>
              </a:ext>
            </a:extLst>
          </p:cNvPr>
          <p:cNvSpPr>
            <a:spLocks noGrp="1"/>
          </p:cNvSpPr>
          <p:nvPr>
            <p:ph idx="1"/>
          </p:nvPr>
        </p:nvSpPr>
        <p:spPr>
          <a:xfrm>
            <a:off x="533400" y="1267023"/>
            <a:ext cx="11201400" cy="4323953"/>
          </a:xfrm>
        </p:spPr>
        <p:txBody>
          <a:bodyPr/>
          <a:lstStyle/>
          <a:p>
            <a:pPr marL="688975" indent="-688975">
              <a:buNone/>
              <a:defRPr/>
            </a:pPr>
            <a:r>
              <a:rPr lang="en-US" altLang="en-US" sz="2200" dirty="0">
                <a:solidFill>
                  <a:schemeClr val="tx2"/>
                </a:solidFill>
              </a:rPr>
              <a:t>41.	ESP – Upgrade Exterior Lighting (21072) - $1.4M</a:t>
            </a:r>
          </a:p>
          <a:p>
            <a:pPr marL="688975" indent="-688975">
              <a:buNone/>
              <a:defRPr/>
            </a:pPr>
            <a:r>
              <a:rPr lang="en-US" altLang="en-US" sz="2200" dirty="0">
                <a:solidFill>
                  <a:schemeClr val="tx2"/>
                </a:solidFill>
              </a:rPr>
              <a:t>42.	HDSP – Replace Steam and </a:t>
            </a:r>
            <a:r>
              <a:rPr lang="en-US" altLang="en-US" sz="2200" dirty="0" err="1">
                <a:solidFill>
                  <a:schemeClr val="tx2"/>
                </a:solidFill>
              </a:rPr>
              <a:t>Refrig</a:t>
            </a:r>
            <a:r>
              <a:rPr lang="en-US" altLang="en-US" sz="2200" dirty="0">
                <a:solidFill>
                  <a:schemeClr val="tx2"/>
                </a:solidFill>
              </a:rPr>
              <a:t>. Comp. (23121) - $2.8M</a:t>
            </a:r>
          </a:p>
          <a:p>
            <a:pPr marL="457200" indent="-457200">
              <a:buFont typeface="Wingdings" panose="05000000000000000000" pitchFamily="2" charset="2"/>
              <a:buAutoNum type="arabicPeriod" startAt="43"/>
              <a:defRPr/>
            </a:pPr>
            <a:r>
              <a:rPr lang="en-US" altLang="en-US" sz="2200" dirty="0">
                <a:solidFill>
                  <a:schemeClr val="tx2"/>
                </a:solidFill>
              </a:rPr>
              <a:t>   SDCC – Construct Two Housing Units (19343) - $152M</a:t>
            </a:r>
          </a:p>
          <a:p>
            <a:pPr marL="457200" indent="-457200">
              <a:buFont typeface="Wingdings" panose="05000000000000000000" pitchFamily="2" charset="2"/>
              <a:buAutoNum type="arabicPeriod" startAt="43"/>
              <a:defRPr/>
            </a:pPr>
            <a:r>
              <a:rPr lang="en-US" altLang="en-US" sz="2200" dirty="0">
                <a:solidFill>
                  <a:schemeClr val="tx2"/>
                </a:solidFill>
              </a:rPr>
              <a:t>   NNCC – Adv. Plan: HU and Core Expansion (19344) - $6.7M</a:t>
            </a:r>
          </a:p>
          <a:p>
            <a:pPr marL="457200" indent="-457200">
              <a:buFont typeface="Wingdings" panose="05000000000000000000" pitchFamily="2" charset="2"/>
              <a:buAutoNum type="arabicPeriod" startAt="43"/>
              <a:defRPr/>
            </a:pPr>
            <a:r>
              <a:rPr lang="en-US" altLang="en-US" sz="2200" dirty="0">
                <a:solidFill>
                  <a:schemeClr val="tx2"/>
                </a:solidFill>
              </a:rPr>
              <a:t>   ESP – Upgrade Loading Docks (21065) - $1.2M</a:t>
            </a:r>
          </a:p>
          <a:p>
            <a:pPr marL="457200" indent="-457200">
              <a:buFont typeface="Wingdings" panose="05000000000000000000" pitchFamily="2" charset="2"/>
              <a:buAutoNum type="arabicPeriod" startAt="43"/>
              <a:defRPr/>
            </a:pPr>
            <a:r>
              <a:rPr lang="en-US" altLang="en-US" sz="2200" dirty="0">
                <a:solidFill>
                  <a:schemeClr val="tx2"/>
                </a:solidFill>
              </a:rPr>
              <a:t>   SDCC – Replace Security Glazing (7291) - $1.9M</a:t>
            </a:r>
          </a:p>
          <a:p>
            <a:pPr marL="457200" indent="-457200">
              <a:buFont typeface="Wingdings" panose="05000000000000000000" pitchFamily="2" charset="2"/>
              <a:buAutoNum type="arabicPeriod" startAt="43"/>
              <a:defRPr/>
            </a:pPr>
            <a:r>
              <a:rPr lang="en-US" altLang="en-US" sz="2200" dirty="0">
                <a:solidFill>
                  <a:schemeClr val="tx2"/>
                </a:solidFill>
              </a:rPr>
              <a:t>   ESP – Replace Sidewalks (7084) - $1.3M</a:t>
            </a:r>
          </a:p>
          <a:p>
            <a:pPr marL="457200" indent="-457200">
              <a:buFont typeface="Wingdings" panose="05000000000000000000" pitchFamily="2" charset="2"/>
              <a:buAutoNum type="arabicPeriod" startAt="43"/>
              <a:defRPr/>
            </a:pPr>
            <a:r>
              <a:rPr lang="en-US" altLang="en-US" sz="2200" dirty="0">
                <a:solidFill>
                  <a:schemeClr val="tx2"/>
                </a:solidFill>
              </a:rPr>
              <a:t>   FMWCC – Construct Warehouse, Refrigeration, &amp; Maintenance Buildings (7285) - $9.5M</a:t>
            </a:r>
          </a:p>
          <a:p>
            <a:pPr marL="457200" indent="-457200">
              <a:buFont typeface="Wingdings" panose="05000000000000000000" pitchFamily="2" charset="2"/>
              <a:buAutoNum type="arabicPeriod" startAt="43"/>
              <a:defRPr/>
            </a:pPr>
            <a:r>
              <a:rPr lang="en-US" altLang="en-US" sz="2200" dirty="0">
                <a:solidFill>
                  <a:schemeClr val="tx2"/>
                </a:solidFill>
              </a:rPr>
              <a:t>   HDSP – Add Freezer to Warehouse (23123) - $2.7M</a:t>
            </a:r>
          </a:p>
          <a:p>
            <a:pPr marL="457200" indent="-457200">
              <a:buFont typeface="Wingdings" panose="05000000000000000000" pitchFamily="2" charset="2"/>
              <a:buAutoNum type="arabicPeriod" startAt="43"/>
              <a:defRPr/>
            </a:pPr>
            <a:r>
              <a:rPr lang="en-US" altLang="en-US" sz="2200" dirty="0">
                <a:solidFill>
                  <a:schemeClr val="tx2"/>
                </a:solidFill>
              </a:rPr>
              <a:t>   ESP – Upgrade Showers (21079) - $6.3M</a:t>
            </a:r>
          </a:p>
          <a:p>
            <a:pPr marL="0" indent="0">
              <a:buNone/>
              <a:defRPr/>
            </a:pPr>
            <a:endParaRPr lang="en-US" altLang="en-US" sz="2200" dirty="0">
              <a:solidFill>
                <a:schemeClr val="tx2"/>
              </a:solidFill>
            </a:endParaRPr>
          </a:p>
        </p:txBody>
      </p:sp>
      <p:pic>
        <p:nvPicPr>
          <p:cNvPr id="47108" name="Picture 5" descr="C:\Users\klefevre\AppData\Local\Microsoft\Windows\Temporary Internet Files\Content.IE5\4A2T373Q\120px-Shower_symbol.svg[1].png">
            <a:extLst>
              <a:ext uri="{FF2B5EF4-FFF2-40B4-BE49-F238E27FC236}">
                <a16:creationId xmlns:a16="http://schemas.microsoft.com/office/drawing/2014/main" id="{1BEB3711-B923-3C7F-DC88-D4422A9EE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4613" y="152400"/>
            <a:ext cx="134778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a:extLst>
              <a:ext uri="{FF2B5EF4-FFF2-40B4-BE49-F238E27FC236}">
                <a16:creationId xmlns:a16="http://schemas.microsoft.com/office/drawing/2014/main" id="{FE03539D-07A5-E863-47C6-345B79AD4599}"/>
              </a:ext>
            </a:extLst>
          </p:cNvPr>
          <p:cNvSpPr>
            <a:spLocks noGrp="1"/>
          </p:cNvSpPr>
          <p:nvPr>
            <p:ph type="title"/>
          </p:nvPr>
        </p:nvSpPr>
        <p:spPr>
          <a:xfrm>
            <a:off x="609600" y="136525"/>
            <a:ext cx="8229600" cy="1173162"/>
          </a:xfrm>
        </p:spPr>
        <p:txBody>
          <a:bodyPr/>
          <a:lstStyle/>
          <a:p>
            <a:pPr eaLnBrk="1" hangingPunct="1"/>
            <a:r>
              <a:rPr lang="en-US" altLang="en-US" b="1" dirty="0">
                <a:solidFill>
                  <a:schemeClr val="tx2"/>
                </a:solidFill>
                <a:latin typeface="+mn-lt"/>
              </a:rPr>
              <a:t>CIPs: 51-60 </a:t>
            </a:r>
            <a:br>
              <a:rPr lang="en-US" altLang="en-US" dirty="0">
                <a:solidFill>
                  <a:schemeClr val="tx2"/>
                </a:solidFill>
              </a:rPr>
            </a:br>
            <a:r>
              <a:rPr lang="en-US" altLang="en-US" sz="2400" dirty="0">
                <a:solidFill>
                  <a:schemeClr val="tx2"/>
                </a:solidFill>
              </a:rPr>
              <a:t>(Note: Costs are Approx.)</a:t>
            </a:r>
          </a:p>
        </p:txBody>
      </p:sp>
      <p:sp>
        <p:nvSpPr>
          <p:cNvPr id="40962" name="Content Placeholder 5">
            <a:extLst>
              <a:ext uri="{FF2B5EF4-FFF2-40B4-BE49-F238E27FC236}">
                <a16:creationId xmlns:a16="http://schemas.microsoft.com/office/drawing/2014/main" id="{94E838D4-5B4B-EC06-3DC3-157053398DAA}"/>
              </a:ext>
            </a:extLst>
          </p:cNvPr>
          <p:cNvSpPr>
            <a:spLocks noGrp="1"/>
          </p:cNvSpPr>
          <p:nvPr>
            <p:ph idx="1"/>
          </p:nvPr>
        </p:nvSpPr>
        <p:spPr>
          <a:xfrm>
            <a:off x="533400" y="1309687"/>
            <a:ext cx="8763000" cy="4849813"/>
          </a:xfrm>
        </p:spPr>
        <p:txBody>
          <a:bodyPr/>
          <a:lstStyle/>
          <a:p>
            <a:pPr marL="688975" indent="-688975">
              <a:buFont typeface="Wingdings" panose="05000000000000000000" pitchFamily="2" charset="2"/>
              <a:buAutoNum type="arabicPeriod" startAt="51"/>
              <a:defRPr/>
            </a:pPr>
            <a:r>
              <a:rPr lang="en-US" altLang="en-US" sz="2200" dirty="0">
                <a:solidFill>
                  <a:schemeClr val="tx2"/>
                </a:solidFill>
              </a:rPr>
              <a:t>NNCC – Upgrade Tower 3 Sally Port (7304) - $1.6M</a:t>
            </a:r>
          </a:p>
          <a:p>
            <a:pPr marL="688975" indent="-688975">
              <a:buFont typeface="Wingdings" panose="05000000000000000000" pitchFamily="2" charset="2"/>
              <a:buAutoNum type="arabicPeriod" startAt="51"/>
              <a:defRPr/>
            </a:pPr>
            <a:r>
              <a:rPr lang="en-US" altLang="en-US" sz="2200" dirty="0">
                <a:solidFill>
                  <a:schemeClr val="tx2"/>
                </a:solidFill>
              </a:rPr>
              <a:t>LCC – Replace Fuel System (23124) - $5.5M</a:t>
            </a:r>
          </a:p>
          <a:p>
            <a:pPr marL="688975" indent="-688975">
              <a:buFont typeface="Wingdings" panose="05000000000000000000" pitchFamily="2" charset="2"/>
              <a:buAutoNum type="arabicPeriod" startAt="51"/>
              <a:defRPr/>
            </a:pPr>
            <a:r>
              <a:rPr lang="en-US" altLang="en-US" sz="2200" dirty="0">
                <a:solidFill>
                  <a:schemeClr val="tx2"/>
                </a:solidFill>
              </a:rPr>
              <a:t>WSCC – Install Sanitary Macerator &amp; </a:t>
            </a:r>
            <a:r>
              <a:rPr lang="en-US" altLang="en-US" sz="2200" dirty="0" err="1">
                <a:solidFill>
                  <a:schemeClr val="tx2"/>
                </a:solidFill>
              </a:rPr>
              <a:t>Hdwks</a:t>
            </a:r>
            <a:r>
              <a:rPr lang="en-US" altLang="en-US" sz="2200" dirty="0">
                <a:solidFill>
                  <a:schemeClr val="tx2"/>
                </a:solidFill>
              </a:rPr>
              <a:t>. (19293) - $1.4M</a:t>
            </a:r>
          </a:p>
          <a:p>
            <a:pPr marL="688975" indent="-688975">
              <a:buFont typeface="Wingdings" panose="05000000000000000000" pitchFamily="2" charset="2"/>
              <a:buAutoNum type="arabicPeriod" startAt="51"/>
              <a:defRPr/>
            </a:pPr>
            <a:r>
              <a:rPr lang="en-US" altLang="en-US" sz="2200" dirty="0">
                <a:solidFill>
                  <a:schemeClr val="tx2"/>
                </a:solidFill>
              </a:rPr>
              <a:t>HDSP – Adv. Plan: Refurb. Shower Units (7104) - $2.0M</a:t>
            </a:r>
          </a:p>
          <a:p>
            <a:pPr marL="688975" indent="-688975">
              <a:buFont typeface="Wingdings" panose="05000000000000000000" pitchFamily="2" charset="2"/>
              <a:buAutoNum type="arabicPeriod" startAt="51"/>
              <a:defRPr/>
            </a:pPr>
            <a:r>
              <a:rPr lang="en-US" altLang="en-US" sz="2200" dirty="0">
                <a:solidFill>
                  <a:schemeClr val="tx2"/>
                </a:solidFill>
              </a:rPr>
              <a:t>NNCC – Remodel Mailroom (23125) - $0.2M</a:t>
            </a:r>
          </a:p>
          <a:p>
            <a:pPr marL="688975" indent="-688975">
              <a:buFont typeface="Wingdings" panose="05000000000000000000" pitchFamily="2" charset="2"/>
              <a:buAutoNum type="arabicPeriod" startAt="51"/>
              <a:defRPr/>
            </a:pPr>
            <a:r>
              <a:rPr lang="en-US" altLang="en-US" sz="2200" dirty="0">
                <a:solidFill>
                  <a:schemeClr val="tx2"/>
                </a:solidFill>
              </a:rPr>
              <a:t>HDSP – Replace Surveillance of Infirmary (7102) - $2.4M</a:t>
            </a:r>
          </a:p>
          <a:p>
            <a:pPr marL="688975" indent="-688975">
              <a:buFont typeface="Wingdings" panose="05000000000000000000" pitchFamily="2" charset="2"/>
              <a:buAutoNum type="arabicPeriod" startAt="51"/>
              <a:defRPr/>
            </a:pPr>
            <a:r>
              <a:rPr lang="en-US" altLang="en-US" sz="2200" dirty="0">
                <a:solidFill>
                  <a:schemeClr val="tx2"/>
                </a:solidFill>
              </a:rPr>
              <a:t>HDSP – Install Perimeter Shaker Fence (7163) - $6.3M</a:t>
            </a:r>
          </a:p>
          <a:p>
            <a:pPr marL="688975" indent="-688975">
              <a:buFont typeface="Wingdings" panose="05000000000000000000" pitchFamily="2" charset="2"/>
              <a:buAutoNum type="arabicPeriod" startAt="51"/>
              <a:defRPr/>
            </a:pPr>
            <a:r>
              <a:rPr lang="en-US" altLang="en-US" sz="2200" dirty="0">
                <a:solidFill>
                  <a:schemeClr val="tx2"/>
                </a:solidFill>
              </a:rPr>
              <a:t>LCC – Expand Warehouse (7259) - $7.3M</a:t>
            </a:r>
          </a:p>
          <a:p>
            <a:pPr marL="688975" indent="-688975">
              <a:buFont typeface="Wingdings" panose="05000000000000000000" pitchFamily="2" charset="2"/>
              <a:buAutoNum type="arabicPeriod" startAt="51"/>
              <a:defRPr/>
            </a:pPr>
            <a:r>
              <a:rPr lang="en-US" altLang="en-US" sz="2200" dirty="0">
                <a:solidFill>
                  <a:schemeClr val="tx2"/>
                </a:solidFill>
              </a:rPr>
              <a:t>SDCC - Adv. Plan: Dry Storage Warehouse (21081) - $2.9M</a:t>
            </a:r>
          </a:p>
          <a:p>
            <a:pPr marL="688975" indent="-688975">
              <a:buFont typeface="Wingdings" panose="05000000000000000000" pitchFamily="2" charset="2"/>
              <a:buAutoNum type="arabicPeriod" startAt="51"/>
              <a:defRPr/>
            </a:pPr>
            <a:r>
              <a:rPr lang="en-US" altLang="en-US" sz="2200" dirty="0">
                <a:solidFill>
                  <a:schemeClr val="tx2"/>
                </a:solidFill>
              </a:rPr>
              <a:t>FMWCC – Modify Segregation Showers (19356) - $0.2M</a:t>
            </a:r>
          </a:p>
          <a:p>
            <a:pPr marL="0" indent="0">
              <a:buNone/>
              <a:defRPr/>
            </a:pPr>
            <a:r>
              <a:rPr lang="en-US" altLang="en-US" sz="2200" dirty="0">
                <a:solidFill>
                  <a:schemeClr val="tx2"/>
                </a:solidFill>
              </a:rPr>
              <a:t>   </a:t>
            </a:r>
          </a:p>
        </p:txBody>
      </p:sp>
      <p:pic>
        <p:nvPicPr>
          <p:cNvPr id="48132" name="Picture 5" descr="C:\Users\klefevre\AppData\Local\Microsoft\Windows\Temporary Internet Files\Content.IE5\4A2T373Q\120px-Shower_symbol.svg[1].png">
            <a:extLst>
              <a:ext uri="{FF2B5EF4-FFF2-40B4-BE49-F238E27FC236}">
                <a16:creationId xmlns:a16="http://schemas.microsoft.com/office/drawing/2014/main" id="{80C62AB1-B50E-985D-5329-D19AABDF8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4613" y="228600"/>
            <a:ext cx="134778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a:extLst>
              <a:ext uri="{FF2B5EF4-FFF2-40B4-BE49-F238E27FC236}">
                <a16:creationId xmlns:a16="http://schemas.microsoft.com/office/drawing/2014/main" id="{0E71E445-A518-50F6-9968-67AAB0326381}"/>
              </a:ext>
            </a:extLst>
          </p:cNvPr>
          <p:cNvSpPr>
            <a:spLocks noGrp="1"/>
          </p:cNvSpPr>
          <p:nvPr>
            <p:ph type="title"/>
          </p:nvPr>
        </p:nvSpPr>
        <p:spPr>
          <a:xfrm>
            <a:off x="533400" y="76200"/>
            <a:ext cx="8229600" cy="1173163"/>
          </a:xfrm>
        </p:spPr>
        <p:txBody>
          <a:bodyPr/>
          <a:lstStyle/>
          <a:p>
            <a:pPr eaLnBrk="1" hangingPunct="1"/>
            <a:r>
              <a:rPr lang="en-US" altLang="en-US" b="1" dirty="0">
                <a:solidFill>
                  <a:schemeClr val="tx2"/>
                </a:solidFill>
                <a:latin typeface="+mn-lt"/>
              </a:rPr>
              <a:t>CIPs: 61-70 </a:t>
            </a:r>
            <a:br>
              <a:rPr lang="en-US" altLang="en-US" dirty="0">
                <a:solidFill>
                  <a:schemeClr val="tx2"/>
                </a:solidFill>
              </a:rPr>
            </a:br>
            <a:r>
              <a:rPr lang="en-US" altLang="en-US" sz="2400" dirty="0">
                <a:solidFill>
                  <a:schemeClr val="tx2"/>
                </a:solidFill>
              </a:rPr>
              <a:t>(Note: Costs are Approx.)</a:t>
            </a:r>
          </a:p>
        </p:txBody>
      </p:sp>
      <p:sp>
        <p:nvSpPr>
          <p:cNvPr id="49154" name="Content Placeholder 5">
            <a:extLst>
              <a:ext uri="{FF2B5EF4-FFF2-40B4-BE49-F238E27FC236}">
                <a16:creationId xmlns:a16="http://schemas.microsoft.com/office/drawing/2014/main" id="{C196BEA9-419C-6D1B-39F2-1A7C9604BC12}"/>
              </a:ext>
            </a:extLst>
          </p:cNvPr>
          <p:cNvSpPr>
            <a:spLocks noGrp="1"/>
          </p:cNvSpPr>
          <p:nvPr>
            <p:ph idx="1"/>
          </p:nvPr>
        </p:nvSpPr>
        <p:spPr>
          <a:xfrm>
            <a:off x="533400" y="1295400"/>
            <a:ext cx="9448800" cy="4456112"/>
          </a:xfrm>
        </p:spPr>
        <p:txBody>
          <a:bodyPr/>
          <a:lstStyle/>
          <a:p>
            <a:pPr marL="688975" indent="-688975">
              <a:buFont typeface="Wingdings" panose="05000000000000000000" pitchFamily="2" charset="2"/>
              <a:buAutoNum type="arabicPeriod" startAt="61"/>
            </a:pPr>
            <a:r>
              <a:rPr lang="en-US" altLang="en-US" sz="2200" dirty="0">
                <a:solidFill>
                  <a:schemeClr val="tx2"/>
                </a:solidFill>
              </a:rPr>
              <a:t>WSCC – Replace Windows in Select Bldgs. (19292) - $2.4M</a:t>
            </a:r>
          </a:p>
          <a:p>
            <a:pPr marL="688975" indent="-688975">
              <a:buFont typeface="Wingdings" panose="05000000000000000000" pitchFamily="2" charset="2"/>
              <a:buAutoNum type="arabicPeriod" startAt="61"/>
            </a:pPr>
            <a:r>
              <a:rPr lang="en-US" altLang="en-US" sz="2200" dirty="0">
                <a:solidFill>
                  <a:schemeClr val="tx2"/>
                </a:solidFill>
              </a:rPr>
              <a:t>NNCC - Replace Windows in Select Bldgs. (7155) - $7.1M</a:t>
            </a:r>
          </a:p>
          <a:p>
            <a:pPr marL="688975" indent="-688975">
              <a:buFont typeface="Wingdings" panose="05000000000000000000" pitchFamily="2" charset="2"/>
              <a:buAutoNum type="arabicPeriod" startAt="61"/>
            </a:pPr>
            <a:r>
              <a:rPr lang="en-US" altLang="en-US" sz="2200" dirty="0">
                <a:solidFill>
                  <a:schemeClr val="tx2"/>
                </a:solidFill>
              </a:rPr>
              <a:t>LCC – Remodel Shower Enclosures (7124) - $7.6M</a:t>
            </a:r>
          </a:p>
          <a:p>
            <a:pPr marL="688975" indent="-688975">
              <a:buFont typeface="Wingdings" panose="05000000000000000000" pitchFamily="2" charset="2"/>
              <a:buAutoNum type="arabicPeriod" startAt="61"/>
            </a:pPr>
            <a:r>
              <a:rPr lang="en-US" altLang="en-US" sz="2200" dirty="0">
                <a:solidFill>
                  <a:schemeClr val="tx2"/>
                </a:solidFill>
              </a:rPr>
              <a:t>SDCC – Refurbish Showers (21083) - $6.6M</a:t>
            </a:r>
          </a:p>
          <a:p>
            <a:pPr marL="688975" indent="-688975">
              <a:buFont typeface="Wingdings" panose="05000000000000000000" pitchFamily="2" charset="2"/>
              <a:buAutoNum type="arabicPeriod" startAt="61"/>
            </a:pPr>
            <a:r>
              <a:rPr lang="en-US" altLang="en-US" sz="2200" dirty="0">
                <a:solidFill>
                  <a:schemeClr val="tx2"/>
                </a:solidFill>
              </a:rPr>
              <a:t>FMWCC – Upgrade Select Doors &amp; Windows (21080) - $0.1M</a:t>
            </a:r>
          </a:p>
          <a:p>
            <a:pPr marL="688975" indent="-688975">
              <a:buFont typeface="Wingdings" panose="05000000000000000000" pitchFamily="2" charset="2"/>
              <a:buAutoNum type="arabicPeriod" startAt="61"/>
            </a:pPr>
            <a:r>
              <a:rPr lang="en-US" altLang="en-US" sz="2200" dirty="0">
                <a:solidFill>
                  <a:schemeClr val="tx2"/>
                </a:solidFill>
              </a:rPr>
              <a:t>HDSP – Replace Water Controls in Housing Units 1-12 (21082) - $7.3M</a:t>
            </a:r>
          </a:p>
          <a:p>
            <a:pPr marL="688975" indent="-688975">
              <a:buFont typeface="Wingdings" panose="05000000000000000000" pitchFamily="2" charset="2"/>
              <a:buAutoNum type="arabicPeriod" startAt="61"/>
            </a:pPr>
            <a:r>
              <a:rPr lang="en-US" altLang="en-US" sz="2200" dirty="0">
                <a:solidFill>
                  <a:schemeClr val="tx2"/>
                </a:solidFill>
              </a:rPr>
              <a:t>NNCC – Upgrade Select Walls and Windows (21097) - $2.8M</a:t>
            </a:r>
          </a:p>
          <a:p>
            <a:pPr marL="688975" indent="-688975">
              <a:buFont typeface="Wingdings" panose="05000000000000000000" pitchFamily="2" charset="2"/>
              <a:buAutoNum type="arabicPeriod" startAt="61"/>
            </a:pPr>
            <a:r>
              <a:rPr lang="en-US" altLang="en-US" sz="2200" dirty="0">
                <a:solidFill>
                  <a:schemeClr val="tx2"/>
                </a:solidFill>
              </a:rPr>
              <a:t>SDCC – Adv. Plan: Gun Posts (7289a) - $0.1M</a:t>
            </a:r>
          </a:p>
          <a:p>
            <a:pPr marL="688975" indent="-688975">
              <a:buFont typeface="Wingdings" panose="05000000000000000000" pitchFamily="2" charset="2"/>
              <a:buAutoNum type="arabicPeriod" startAt="61"/>
            </a:pPr>
            <a:r>
              <a:rPr lang="en-US" altLang="en-US" sz="2200" dirty="0">
                <a:solidFill>
                  <a:schemeClr val="tx2"/>
                </a:solidFill>
              </a:rPr>
              <a:t>LCC – Install Water Tank Bypass and Meter (7167) - $0.6M</a:t>
            </a:r>
          </a:p>
          <a:p>
            <a:pPr marL="688975" indent="-688975">
              <a:buFont typeface="Wingdings" panose="05000000000000000000" pitchFamily="2" charset="2"/>
              <a:buAutoNum type="arabicPeriod" startAt="61"/>
            </a:pPr>
            <a:r>
              <a:rPr lang="en-US" altLang="en-US" sz="2200" dirty="0">
                <a:solidFill>
                  <a:schemeClr val="tx2"/>
                </a:solidFill>
              </a:rPr>
              <a:t>FMWCC – Replace Overhead Plumbing (7283) - $1.7M</a:t>
            </a:r>
          </a:p>
        </p:txBody>
      </p:sp>
      <p:pic>
        <p:nvPicPr>
          <p:cNvPr id="49156" name="Picture 5" descr="C:\Users\klefevre\AppData\Local\Microsoft\Windows\Temporary Internet Files\Content.IE5\4A2T373Q\120px-Shower_symbol.svg[1].png">
            <a:extLst>
              <a:ext uri="{FF2B5EF4-FFF2-40B4-BE49-F238E27FC236}">
                <a16:creationId xmlns:a16="http://schemas.microsoft.com/office/drawing/2014/main" id="{0446BE30-643A-7111-0856-41CB3C80E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800" y="152400"/>
            <a:ext cx="134778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237AD333-EA1F-A550-6A54-AF239EBF3552}"/>
              </a:ext>
            </a:extLst>
          </p:cNvPr>
          <p:cNvSpPr>
            <a:spLocks noGrp="1"/>
          </p:cNvSpPr>
          <p:nvPr>
            <p:ph type="title"/>
          </p:nvPr>
        </p:nvSpPr>
        <p:spPr>
          <a:xfrm>
            <a:off x="533400" y="152400"/>
            <a:ext cx="8229600" cy="685800"/>
          </a:xfrm>
        </p:spPr>
        <p:txBody>
          <a:bodyPr/>
          <a:lstStyle/>
          <a:p>
            <a:pPr marL="53975"/>
            <a:r>
              <a:rPr lang="en-US" altLang="en-US" b="1" dirty="0">
                <a:solidFill>
                  <a:schemeClr val="tx2"/>
                </a:solidFill>
                <a:latin typeface="+mn-lt"/>
              </a:rPr>
              <a:t>NDOC’s Statements </a:t>
            </a:r>
          </a:p>
        </p:txBody>
      </p:sp>
      <p:sp>
        <p:nvSpPr>
          <p:cNvPr id="117763" name="Rectangle 3">
            <a:extLst>
              <a:ext uri="{FF2B5EF4-FFF2-40B4-BE49-F238E27FC236}">
                <a16:creationId xmlns:a16="http://schemas.microsoft.com/office/drawing/2014/main" id="{4EF5F3EC-D01A-34B7-2123-25D5B121E9C8}"/>
              </a:ext>
            </a:extLst>
          </p:cNvPr>
          <p:cNvSpPr>
            <a:spLocks noGrp="1" noChangeArrowheads="1"/>
          </p:cNvSpPr>
          <p:nvPr>
            <p:ph idx="1"/>
          </p:nvPr>
        </p:nvSpPr>
        <p:spPr>
          <a:xfrm>
            <a:off x="609600" y="990600"/>
            <a:ext cx="9982200" cy="3895725"/>
          </a:xfrm>
        </p:spPr>
        <p:txBody>
          <a:bodyPr rtlCol="0">
            <a:noAutofit/>
          </a:bodyPr>
          <a:lstStyle/>
          <a:p>
            <a:pPr marL="0" indent="0">
              <a:spcBef>
                <a:spcPts val="0"/>
              </a:spcBef>
              <a:buClr>
                <a:schemeClr val="tx1">
                  <a:shade val="95000"/>
                </a:schemeClr>
              </a:buClr>
              <a:buNone/>
              <a:defRPr/>
            </a:pPr>
            <a:r>
              <a:rPr lang="en-US" b="1" dirty="0">
                <a:solidFill>
                  <a:schemeClr val="tx2"/>
                </a:solidFill>
              </a:rPr>
              <a:t>Mission</a:t>
            </a:r>
          </a:p>
          <a:p>
            <a:pPr marL="0" indent="0">
              <a:spcBef>
                <a:spcPts val="0"/>
              </a:spcBef>
              <a:buClr>
                <a:schemeClr val="tx1">
                  <a:shade val="95000"/>
                </a:schemeClr>
              </a:buClr>
              <a:buNone/>
              <a:defRPr/>
            </a:pPr>
            <a:r>
              <a:rPr lang="en-US" dirty="0">
                <a:solidFill>
                  <a:schemeClr val="tx2"/>
                </a:solidFill>
              </a:rPr>
              <a:t>The Nevada Department of Corrections will improve public safety by ensuring a safe and humane environment that incorporates proven rehabilitation initiatives that prepare individuals for successful reintegration into our communities.</a:t>
            </a:r>
          </a:p>
          <a:p>
            <a:pPr marL="0" indent="0">
              <a:spcBef>
                <a:spcPts val="0"/>
              </a:spcBef>
              <a:buClr>
                <a:schemeClr val="tx1">
                  <a:shade val="95000"/>
                </a:schemeClr>
              </a:buClr>
              <a:buNone/>
              <a:defRPr/>
            </a:pPr>
            <a:endParaRPr lang="en-US" dirty="0">
              <a:solidFill>
                <a:schemeClr val="tx2"/>
              </a:solidFill>
            </a:endParaRPr>
          </a:p>
          <a:p>
            <a:pPr marL="0" indent="0">
              <a:spcBef>
                <a:spcPts val="0"/>
              </a:spcBef>
              <a:buClr>
                <a:schemeClr val="tx1">
                  <a:shade val="95000"/>
                </a:schemeClr>
              </a:buClr>
              <a:buNone/>
              <a:defRPr/>
            </a:pPr>
            <a:r>
              <a:rPr lang="en-US" b="1" dirty="0">
                <a:solidFill>
                  <a:schemeClr val="tx2"/>
                </a:solidFill>
              </a:rPr>
              <a:t>Vision</a:t>
            </a:r>
            <a:r>
              <a:rPr lang="en-US" dirty="0">
                <a:solidFill>
                  <a:schemeClr val="tx2"/>
                </a:solidFill>
              </a:rPr>
              <a:t> </a:t>
            </a:r>
          </a:p>
          <a:p>
            <a:pPr marL="0" indent="0">
              <a:spcBef>
                <a:spcPts val="0"/>
              </a:spcBef>
              <a:buClr>
                <a:schemeClr val="tx1">
                  <a:shade val="95000"/>
                </a:schemeClr>
              </a:buClr>
              <a:buNone/>
              <a:defRPr/>
            </a:pPr>
            <a:r>
              <a:rPr lang="en-US" dirty="0">
                <a:solidFill>
                  <a:schemeClr val="tx2"/>
                </a:solidFill>
              </a:rPr>
              <a:t>Reduce victimization and recidivism by providing offenders with incentive for self-improvement and the tools to effect change. </a:t>
            </a:r>
            <a:endParaRPr lang="en-US" altLang="en-US" dirty="0">
              <a:solidFill>
                <a:schemeClr val="tx2"/>
              </a:solidFil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a:extLst>
              <a:ext uri="{FF2B5EF4-FFF2-40B4-BE49-F238E27FC236}">
                <a16:creationId xmlns:a16="http://schemas.microsoft.com/office/drawing/2014/main" id="{0754B4A1-7EE7-4AAB-11E2-DBCBB0F1AE58}"/>
              </a:ext>
            </a:extLst>
          </p:cNvPr>
          <p:cNvSpPr>
            <a:spLocks noGrp="1"/>
          </p:cNvSpPr>
          <p:nvPr>
            <p:ph type="title"/>
          </p:nvPr>
        </p:nvSpPr>
        <p:spPr>
          <a:xfrm>
            <a:off x="609600" y="110330"/>
            <a:ext cx="8229600" cy="1173162"/>
          </a:xfrm>
        </p:spPr>
        <p:txBody>
          <a:bodyPr/>
          <a:lstStyle/>
          <a:p>
            <a:pPr eaLnBrk="1" hangingPunct="1"/>
            <a:r>
              <a:rPr lang="en-US" altLang="en-US" b="1" dirty="0">
                <a:solidFill>
                  <a:schemeClr val="tx2"/>
                </a:solidFill>
                <a:latin typeface="+mn-lt"/>
              </a:rPr>
              <a:t>CIPs: 71-80 </a:t>
            </a:r>
            <a:br>
              <a:rPr lang="en-US" altLang="en-US" dirty="0">
                <a:solidFill>
                  <a:schemeClr val="tx2"/>
                </a:solidFill>
              </a:rPr>
            </a:br>
            <a:r>
              <a:rPr lang="en-US" altLang="en-US" sz="2400" dirty="0">
                <a:solidFill>
                  <a:schemeClr val="tx2"/>
                </a:solidFill>
              </a:rPr>
              <a:t>(Note: Costs are Approx.)</a:t>
            </a:r>
          </a:p>
        </p:txBody>
      </p:sp>
      <p:sp>
        <p:nvSpPr>
          <p:cNvPr id="50178" name="Content Placeholder 5">
            <a:extLst>
              <a:ext uri="{FF2B5EF4-FFF2-40B4-BE49-F238E27FC236}">
                <a16:creationId xmlns:a16="http://schemas.microsoft.com/office/drawing/2014/main" id="{88EF69BE-8FB3-EC7A-E0B0-046845A1FA5A}"/>
              </a:ext>
            </a:extLst>
          </p:cNvPr>
          <p:cNvSpPr>
            <a:spLocks noGrp="1"/>
          </p:cNvSpPr>
          <p:nvPr>
            <p:ph idx="1"/>
          </p:nvPr>
        </p:nvSpPr>
        <p:spPr>
          <a:xfrm>
            <a:off x="533400" y="1283492"/>
            <a:ext cx="8763000" cy="4367213"/>
          </a:xfrm>
        </p:spPr>
        <p:txBody>
          <a:bodyPr/>
          <a:lstStyle/>
          <a:p>
            <a:pPr marL="688975" indent="-688975">
              <a:buFont typeface="Wingdings" panose="05000000000000000000" pitchFamily="2" charset="2"/>
              <a:buAutoNum type="arabicPeriod" startAt="71"/>
            </a:pPr>
            <a:r>
              <a:rPr lang="en-US" altLang="en-US" sz="2200" dirty="0">
                <a:solidFill>
                  <a:schemeClr val="tx2"/>
                </a:solidFill>
              </a:rPr>
              <a:t>LCC – Upgrade Water Control Systems (7180b) - $5.6M</a:t>
            </a:r>
          </a:p>
          <a:p>
            <a:pPr marL="688975" indent="-688975">
              <a:buFont typeface="Wingdings" panose="05000000000000000000" pitchFamily="2" charset="2"/>
              <a:buAutoNum type="arabicPeriod" startAt="71"/>
            </a:pPr>
            <a:r>
              <a:rPr lang="en-US" altLang="en-US" sz="2200" dirty="0">
                <a:solidFill>
                  <a:schemeClr val="tx2"/>
                </a:solidFill>
              </a:rPr>
              <a:t>NNCC – Insulate Exterior Walls in Hus 1-5&amp;10 (7309) - $1.6M</a:t>
            </a:r>
          </a:p>
          <a:p>
            <a:pPr marL="688975" indent="-688975">
              <a:buFont typeface="Wingdings" panose="05000000000000000000" pitchFamily="2" charset="2"/>
              <a:buAutoNum type="arabicPeriod" startAt="71"/>
            </a:pPr>
            <a:r>
              <a:rPr lang="en-US" altLang="en-US" sz="2200" dirty="0">
                <a:solidFill>
                  <a:schemeClr val="tx2"/>
                </a:solidFill>
              </a:rPr>
              <a:t>SDCC – Replace Gym Floor (7287) - $1.1M</a:t>
            </a:r>
          </a:p>
          <a:p>
            <a:pPr marL="688975" indent="-688975">
              <a:buFont typeface="Wingdings" panose="05000000000000000000" pitchFamily="2" charset="2"/>
              <a:buAutoNum type="arabicPeriod" startAt="71"/>
            </a:pPr>
            <a:r>
              <a:rPr lang="en-US" altLang="en-US" sz="2200" dirty="0">
                <a:solidFill>
                  <a:schemeClr val="tx2"/>
                </a:solidFill>
              </a:rPr>
              <a:t>LCC – Upgrade Digital Controls (7118) - $2.8M</a:t>
            </a:r>
          </a:p>
          <a:p>
            <a:pPr marL="688975" indent="-688975">
              <a:buFont typeface="Wingdings" panose="05000000000000000000" pitchFamily="2" charset="2"/>
              <a:buAutoNum type="arabicPeriod" startAt="71"/>
            </a:pPr>
            <a:r>
              <a:rPr lang="en-US" altLang="en-US" sz="2200" dirty="0">
                <a:solidFill>
                  <a:schemeClr val="tx2"/>
                </a:solidFill>
              </a:rPr>
              <a:t>LCC – Replace Exterior Main Gate (23127) - $1.3M</a:t>
            </a:r>
          </a:p>
          <a:p>
            <a:pPr marL="688975" indent="-688975">
              <a:buFont typeface="Wingdings" panose="05000000000000000000" pitchFamily="2" charset="2"/>
              <a:buAutoNum type="arabicPeriod" startAt="71"/>
            </a:pPr>
            <a:r>
              <a:rPr lang="en-US" altLang="en-US" sz="2200" dirty="0">
                <a:solidFill>
                  <a:schemeClr val="tx2"/>
                </a:solidFill>
              </a:rPr>
              <a:t>Multiple Facilities – Insulate Walls (7181) - $9.3M</a:t>
            </a:r>
          </a:p>
          <a:p>
            <a:pPr marL="688975" indent="-688975">
              <a:buFont typeface="Wingdings" panose="05000000000000000000" pitchFamily="2" charset="2"/>
              <a:buAutoNum type="arabicPeriod" startAt="71"/>
            </a:pPr>
            <a:r>
              <a:rPr lang="en-US" altLang="en-US" sz="2200" dirty="0">
                <a:solidFill>
                  <a:schemeClr val="tx2"/>
                </a:solidFill>
              </a:rPr>
              <a:t>SDCC – Replace Exterior Windows (21089) - $2.0M</a:t>
            </a:r>
          </a:p>
          <a:p>
            <a:pPr marL="688975" indent="-688975">
              <a:buFont typeface="Wingdings" panose="05000000000000000000" pitchFamily="2" charset="2"/>
              <a:buAutoNum type="arabicPeriod" startAt="71"/>
            </a:pPr>
            <a:r>
              <a:rPr lang="en-US" altLang="en-US" sz="2200" dirty="0">
                <a:solidFill>
                  <a:schemeClr val="tx2"/>
                </a:solidFill>
              </a:rPr>
              <a:t>SNCC – Adv. Plan: Consolidation of Camps (21059) - $10.5M</a:t>
            </a:r>
          </a:p>
          <a:p>
            <a:pPr marL="688975" indent="-688975">
              <a:buFont typeface="Wingdings" panose="05000000000000000000" pitchFamily="2" charset="2"/>
              <a:buAutoNum type="arabicPeriod" startAt="71"/>
            </a:pPr>
            <a:r>
              <a:rPr lang="en-US" altLang="en-US" sz="2200" dirty="0">
                <a:solidFill>
                  <a:schemeClr val="tx2"/>
                </a:solidFill>
              </a:rPr>
              <a:t>NNCC – Replace Razor Wire (21076) - $1.2M</a:t>
            </a:r>
          </a:p>
          <a:p>
            <a:pPr marL="688975" indent="-688975">
              <a:buFont typeface="Wingdings" panose="05000000000000000000" pitchFamily="2" charset="2"/>
              <a:buAutoNum type="arabicPeriod" startAt="71"/>
            </a:pPr>
            <a:r>
              <a:rPr lang="en-US" altLang="en-US" sz="2200" dirty="0">
                <a:solidFill>
                  <a:schemeClr val="tx2"/>
                </a:solidFill>
              </a:rPr>
              <a:t>LCC – Replace HVAC Systems (21077) - $9.1M</a:t>
            </a:r>
          </a:p>
          <a:p>
            <a:pPr marL="688975" indent="-688975">
              <a:buFont typeface="Wingdings" panose="05000000000000000000" pitchFamily="2" charset="2"/>
              <a:buAutoNum type="arabicPeriod" startAt="71"/>
            </a:pPr>
            <a:endParaRPr lang="en-US" altLang="en-US" sz="2200" dirty="0">
              <a:solidFill>
                <a:schemeClr val="tx2"/>
              </a:solidFill>
            </a:endParaRPr>
          </a:p>
          <a:p>
            <a:pPr marL="688975" indent="-688975">
              <a:buFont typeface="Wingdings" panose="05000000000000000000" pitchFamily="2" charset="2"/>
              <a:buAutoNum type="arabicPeriod" startAt="71"/>
            </a:pPr>
            <a:endParaRPr lang="en-US" altLang="en-US" sz="2200" dirty="0">
              <a:solidFill>
                <a:schemeClr val="tx2"/>
              </a:solidFill>
            </a:endParaRPr>
          </a:p>
        </p:txBody>
      </p:sp>
      <p:pic>
        <p:nvPicPr>
          <p:cNvPr id="50180" name="Picture 5" descr="C:\Users\klefevre\AppData\Local\Microsoft\Windows\Temporary Internet Files\Content.IE5\4A2T373Q\120px-Shower_symbol.svg[1].png">
            <a:extLst>
              <a:ext uri="{FF2B5EF4-FFF2-40B4-BE49-F238E27FC236}">
                <a16:creationId xmlns:a16="http://schemas.microsoft.com/office/drawing/2014/main" id="{D4675870-EA94-5B0B-1105-2B5920A64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133" y="228600"/>
            <a:ext cx="134778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C2B3E9CB-EB30-ABD2-70B3-F3A4039747DF}"/>
              </a:ext>
            </a:extLst>
          </p:cNvPr>
          <p:cNvSpPr>
            <a:spLocks noGrp="1"/>
          </p:cNvSpPr>
          <p:nvPr>
            <p:ph type="title"/>
          </p:nvPr>
        </p:nvSpPr>
        <p:spPr>
          <a:xfrm>
            <a:off x="533400" y="134938"/>
            <a:ext cx="8229600" cy="1173162"/>
          </a:xfrm>
        </p:spPr>
        <p:txBody>
          <a:bodyPr/>
          <a:lstStyle/>
          <a:p>
            <a:pPr eaLnBrk="1" hangingPunct="1"/>
            <a:r>
              <a:rPr lang="en-US" altLang="en-US" b="1" dirty="0">
                <a:solidFill>
                  <a:schemeClr val="tx2"/>
                </a:solidFill>
                <a:latin typeface="+mn-lt"/>
              </a:rPr>
              <a:t>CIPs: 81-85 </a:t>
            </a:r>
            <a:br>
              <a:rPr lang="en-US" altLang="en-US" dirty="0">
                <a:solidFill>
                  <a:schemeClr val="tx2"/>
                </a:solidFill>
              </a:rPr>
            </a:br>
            <a:r>
              <a:rPr lang="en-US" altLang="en-US" sz="2400" dirty="0">
                <a:solidFill>
                  <a:schemeClr val="tx2"/>
                </a:solidFill>
              </a:rPr>
              <a:t>(Note: Costs are Approx.)</a:t>
            </a:r>
          </a:p>
        </p:txBody>
      </p:sp>
      <p:sp>
        <p:nvSpPr>
          <p:cNvPr id="40962" name="Content Placeholder 5">
            <a:extLst>
              <a:ext uri="{FF2B5EF4-FFF2-40B4-BE49-F238E27FC236}">
                <a16:creationId xmlns:a16="http://schemas.microsoft.com/office/drawing/2014/main" id="{AB7DDB4C-1469-FF75-AE16-6EFDE1177CD5}"/>
              </a:ext>
            </a:extLst>
          </p:cNvPr>
          <p:cNvSpPr>
            <a:spLocks noGrp="1"/>
          </p:cNvSpPr>
          <p:nvPr>
            <p:ph idx="1"/>
          </p:nvPr>
        </p:nvSpPr>
        <p:spPr>
          <a:xfrm>
            <a:off x="533400" y="1308100"/>
            <a:ext cx="10287000" cy="2971800"/>
          </a:xfrm>
        </p:spPr>
        <p:txBody>
          <a:bodyPr/>
          <a:lstStyle/>
          <a:p>
            <a:pPr marL="688975" indent="-688975">
              <a:buFont typeface="Wingdings" panose="05000000000000000000" pitchFamily="2" charset="2"/>
              <a:buAutoNum type="arabicPeriod" startAt="81"/>
              <a:defRPr/>
            </a:pPr>
            <a:r>
              <a:rPr lang="en-US" altLang="en-US" sz="2200" dirty="0">
                <a:solidFill>
                  <a:schemeClr val="tx2"/>
                </a:solidFill>
              </a:rPr>
              <a:t>HDSP – Construct Expansion of Parking (23134) - $0.9M</a:t>
            </a:r>
          </a:p>
          <a:p>
            <a:pPr marL="688975" indent="-688975">
              <a:buFont typeface="Wingdings" panose="05000000000000000000" pitchFamily="2" charset="2"/>
              <a:buAutoNum type="arabicPeriod" startAt="81"/>
              <a:defRPr/>
            </a:pPr>
            <a:r>
              <a:rPr lang="en-US" altLang="en-US" sz="2200" dirty="0">
                <a:solidFill>
                  <a:schemeClr val="tx2"/>
                </a:solidFill>
              </a:rPr>
              <a:t>WSCC – Remodel Restrooms and Showers. – Housing Units 1 and 2 (7297) - $4.3M</a:t>
            </a:r>
          </a:p>
          <a:p>
            <a:pPr marL="688975" indent="-688975">
              <a:buFont typeface="Wingdings" panose="05000000000000000000" pitchFamily="2" charset="2"/>
              <a:buAutoNum type="arabicPeriod" startAt="81"/>
              <a:defRPr/>
            </a:pPr>
            <a:r>
              <a:rPr lang="en-US" altLang="en-US" sz="2200" dirty="0">
                <a:solidFill>
                  <a:schemeClr val="tx2"/>
                </a:solidFill>
              </a:rPr>
              <a:t>SDCC – Upgrade Perimeter Road (7292) - $1.4M</a:t>
            </a:r>
          </a:p>
          <a:p>
            <a:pPr marL="688975" indent="-688975">
              <a:buFont typeface="Wingdings" panose="05000000000000000000" pitchFamily="2" charset="2"/>
              <a:buAutoNum type="arabicPeriod" startAt="81"/>
              <a:defRPr/>
            </a:pPr>
            <a:r>
              <a:rPr lang="en-US" altLang="en-US" sz="2200" dirty="0">
                <a:solidFill>
                  <a:schemeClr val="tx2"/>
                </a:solidFill>
              </a:rPr>
              <a:t>TLVCC – Pave Staff Parking Lot (7464) - $0.4M</a:t>
            </a:r>
          </a:p>
          <a:p>
            <a:pPr marL="688975" indent="-688975">
              <a:buFont typeface="Wingdings" panose="05000000000000000000" pitchFamily="2" charset="2"/>
              <a:buAutoNum type="arabicPeriod" startAt="81"/>
              <a:defRPr/>
            </a:pPr>
            <a:r>
              <a:rPr lang="en-US" altLang="en-US" sz="2200" dirty="0">
                <a:solidFill>
                  <a:schemeClr val="tx2"/>
                </a:solidFill>
              </a:rPr>
              <a:t>SDCC – Adv. Plan: Upgrade Wastewater System (21101) - $1.7M</a:t>
            </a:r>
          </a:p>
          <a:p>
            <a:pPr marL="688975" indent="-688975">
              <a:buFont typeface="Wingdings" panose="05000000000000000000" pitchFamily="2" charset="2"/>
              <a:buAutoNum type="arabicPeriod" startAt="81"/>
              <a:defRPr/>
            </a:pPr>
            <a:endParaRPr lang="en-US" altLang="en-US" sz="2200" dirty="0">
              <a:solidFill>
                <a:schemeClr val="tx2"/>
              </a:solidFill>
            </a:endParaRPr>
          </a:p>
          <a:p>
            <a:pPr marL="0" indent="0">
              <a:buNone/>
              <a:defRPr/>
            </a:pPr>
            <a:endParaRPr lang="en-US" altLang="en-US" sz="2200" dirty="0">
              <a:solidFill>
                <a:schemeClr val="tx2"/>
              </a:solidFill>
            </a:endParaRPr>
          </a:p>
        </p:txBody>
      </p:sp>
      <p:pic>
        <p:nvPicPr>
          <p:cNvPr id="51204" name="Picture 5" descr="C:\Users\klefevre\AppData\Local\Microsoft\Windows\Temporary Internet Files\Content.IE5\4A2T373Q\120px-Shower_symbol.svg[1].png">
            <a:extLst>
              <a:ext uri="{FF2B5EF4-FFF2-40B4-BE49-F238E27FC236}">
                <a16:creationId xmlns:a16="http://schemas.microsoft.com/office/drawing/2014/main" id="{163CC784-2626-16C1-8D76-BF27AE567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800" y="134938"/>
            <a:ext cx="134778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C7F9B-208B-4206-79C8-DEBED14FC574}"/>
              </a:ext>
            </a:extLst>
          </p:cNvPr>
          <p:cNvSpPr>
            <a:spLocks noGrp="1"/>
          </p:cNvSpPr>
          <p:nvPr>
            <p:ph type="title"/>
          </p:nvPr>
        </p:nvSpPr>
        <p:spPr>
          <a:xfrm>
            <a:off x="609600" y="152400"/>
            <a:ext cx="4724400" cy="1325563"/>
          </a:xfrm>
        </p:spPr>
        <p:txBody>
          <a:bodyPr/>
          <a:lstStyle/>
          <a:p>
            <a:pPr>
              <a:defRPr/>
            </a:pPr>
            <a:r>
              <a:rPr lang="en-US" b="1" dirty="0">
                <a:solidFill>
                  <a:schemeClr val="tx2"/>
                </a:solidFill>
                <a:latin typeface="+mn-lt"/>
              </a:rPr>
              <a:t>Statewide Projects</a:t>
            </a:r>
            <a:br>
              <a:rPr lang="en-US" dirty="0"/>
            </a:br>
            <a:r>
              <a:rPr lang="en-US" sz="3200" dirty="0">
                <a:solidFill>
                  <a:schemeClr val="tx2"/>
                </a:solidFill>
              </a:rPr>
              <a:t>(not included)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C62709B-9170-4480-8BE0-CA4B5162B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19600" y="2743200"/>
            <a:ext cx="3048000" cy="609600"/>
          </a:xfrm>
        </p:spPr>
        <p:txBody>
          <a:bodyPr>
            <a:noAutofit/>
          </a:bodyPr>
          <a:lstStyle/>
          <a:p>
            <a:r>
              <a:rPr lang="en-US" b="1" dirty="0">
                <a:solidFill>
                  <a:srgbClr val="203864"/>
                </a:solidFill>
                <a:latin typeface="+mn-lt"/>
              </a:rPr>
              <a:t>Questions?</a:t>
            </a:r>
          </a:p>
        </p:txBody>
      </p:sp>
      <p:pic>
        <p:nvPicPr>
          <p:cNvPr id="4" name="Picture 3">
            <a:extLst>
              <a:ext uri="{FF2B5EF4-FFF2-40B4-BE49-F238E27FC236}">
                <a16:creationId xmlns:a16="http://schemas.microsoft.com/office/drawing/2014/main" id="{AFB83CA1-96EC-411E-92CA-BBCCF382E2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715000"/>
            <a:ext cx="996155" cy="996155"/>
          </a:xfrm>
          <a:prstGeom prst="rect">
            <a:avLst/>
          </a:prstGeom>
        </p:spPr>
      </p:pic>
    </p:spTree>
    <p:extLst>
      <p:ext uri="{BB962C8B-B14F-4D97-AF65-F5344CB8AC3E}">
        <p14:creationId xmlns:p14="http://schemas.microsoft.com/office/powerpoint/2010/main" val="245522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B83CA1-96EC-411E-92CA-BBCCF382E2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715000"/>
            <a:ext cx="996155" cy="996155"/>
          </a:xfrm>
          <a:prstGeom prst="rect">
            <a:avLst/>
          </a:prstGeom>
        </p:spPr>
      </p:pic>
      <p:sp>
        <p:nvSpPr>
          <p:cNvPr id="6" name="Rectangle 5">
            <a:extLst>
              <a:ext uri="{FF2B5EF4-FFF2-40B4-BE49-F238E27FC236}">
                <a16:creationId xmlns:a16="http://schemas.microsoft.com/office/drawing/2014/main" id="{420A2F7B-4833-4C9C-A81B-64D0B23B93CD}"/>
              </a:ext>
            </a:extLst>
          </p:cNvPr>
          <p:cNvSpPr/>
          <p:nvPr/>
        </p:nvSpPr>
        <p:spPr>
          <a:xfrm>
            <a:off x="0" y="0"/>
            <a:ext cx="12192000" cy="6858000"/>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9B87F7A0-C758-4DF5-AAF1-61377C23F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905000"/>
            <a:ext cx="2662238" cy="2662238"/>
          </a:xfrm>
          <a:prstGeom prst="rect">
            <a:avLst/>
          </a:prstGeom>
        </p:spPr>
      </p:pic>
    </p:spTree>
    <p:extLst>
      <p:ext uri="{BB962C8B-B14F-4D97-AF65-F5344CB8AC3E}">
        <p14:creationId xmlns:p14="http://schemas.microsoft.com/office/powerpoint/2010/main" val="123554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D0DDC8F-FD17-8AAA-4726-C8083D10951C}"/>
              </a:ext>
            </a:extLst>
          </p:cNvPr>
          <p:cNvSpPr>
            <a:spLocks noGrp="1" noChangeArrowheads="1"/>
          </p:cNvSpPr>
          <p:nvPr>
            <p:ph type="title"/>
          </p:nvPr>
        </p:nvSpPr>
        <p:spPr>
          <a:xfrm>
            <a:off x="533400" y="76200"/>
            <a:ext cx="2590800" cy="762000"/>
          </a:xfrm>
        </p:spPr>
        <p:txBody>
          <a:bodyPr rtlCol="0">
            <a:noAutofit/>
          </a:bodyPr>
          <a:lstStyle/>
          <a:p>
            <a:pPr marL="54864">
              <a:defRPr/>
            </a:pPr>
            <a:r>
              <a:rPr lang="en-US" altLang="en-US" b="1" dirty="0">
                <a:solidFill>
                  <a:schemeClr val="tx2"/>
                </a:solidFill>
                <a:latin typeface="+mn-lt"/>
              </a:rPr>
              <a:t>Contents</a:t>
            </a:r>
            <a:r>
              <a:rPr altLang="en-US" b="1" dirty="0">
                <a:solidFill>
                  <a:schemeClr val="tx2"/>
                </a:solidFill>
                <a:latin typeface="+mn-lt"/>
              </a:rPr>
              <a:t>    </a:t>
            </a:r>
            <a:br>
              <a:rPr altLang="en-US" dirty="0">
                <a:solidFill>
                  <a:schemeClr val="tx2">
                    <a:tint val="100000"/>
                    <a:shade val="90000"/>
                    <a:satMod val="250000"/>
                    <a:alpha val="100000"/>
                  </a:schemeClr>
                </a:solidFill>
                <a:latin typeface="+mn-lt"/>
              </a:rPr>
            </a:br>
            <a:endParaRPr altLang="en-US" dirty="0">
              <a:solidFill>
                <a:schemeClr val="tx2">
                  <a:tint val="100000"/>
                  <a:shade val="90000"/>
                  <a:satMod val="250000"/>
                  <a:alpha val="100000"/>
                </a:schemeClr>
              </a:solidFill>
              <a:latin typeface="+mn-lt"/>
            </a:endParaRPr>
          </a:p>
        </p:txBody>
      </p:sp>
      <p:sp>
        <p:nvSpPr>
          <p:cNvPr id="14338" name="Rectangle 3">
            <a:extLst>
              <a:ext uri="{FF2B5EF4-FFF2-40B4-BE49-F238E27FC236}">
                <a16:creationId xmlns:a16="http://schemas.microsoft.com/office/drawing/2014/main" id="{5DF62F1F-8929-8FBA-BF82-87FDCE157A13}"/>
              </a:ext>
            </a:extLst>
          </p:cNvPr>
          <p:cNvSpPr>
            <a:spLocks noGrp="1"/>
          </p:cNvSpPr>
          <p:nvPr>
            <p:ph idx="1"/>
          </p:nvPr>
        </p:nvSpPr>
        <p:spPr>
          <a:xfrm>
            <a:off x="76200" y="990600"/>
            <a:ext cx="8229600" cy="4572000"/>
          </a:xfrm>
        </p:spPr>
        <p:txBody>
          <a:bodyPr/>
          <a:lstStyle/>
          <a:p>
            <a:pPr lvl="1">
              <a:buClr>
                <a:schemeClr val="tx2"/>
              </a:buClr>
            </a:pPr>
            <a:r>
              <a:rPr lang="en-US" altLang="en-US" sz="2800" dirty="0">
                <a:solidFill>
                  <a:schemeClr val="tx2"/>
                </a:solidFill>
              </a:rPr>
              <a:t>NDOC’s Population Projections</a:t>
            </a:r>
          </a:p>
          <a:p>
            <a:pPr lvl="1">
              <a:buClr>
                <a:schemeClr val="tx2"/>
              </a:buClr>
            </a:pPr>
            <a:r>
              <a:rPr lang="en-US" altLang="en-US" sz="2800" dirty="0">
                <a:solidFill>
                  <a:schemeClr val="tx2"/>
                </a:solidFill>
              </a:rPr>
              <a:t>Master Plan Overview</a:t>
            </a:r>
          </a:p>
          <a:p>
            <a:pPr lvl="1">
              <a:buClr>
                <a:schemeClr val="tx2"/>
              </a:buClr>
            </a:pPr>
            <a:r>
              <a:rPr lang="en-US" altLang="en-US" sz="2800" dirty="0">
                <a:solidFill>
                  <a:schemeClr val="tx2"/>
                </a:solidFill>
              </a:rPr>
              <a:t>Proposed CIPs</a:t>
            </a:r>
          </a:p>
          <a:p>
            <a:pPr lvl="2">
              <a:buClr>
                <a:schemeClr val="tx2"/>
              </a:buClr>
            </a:pPr>
            <a:r>
              <a:rPr lang="en-US" altLang="en-US" sz="2400" dirty="0">
                <a:solidFill>
                  <a:schemeClr val="tx2"/>
                </a:solidFill>
              </a:rPr>
              <a:t>Abbreviations</a:t>
            </a:r>
          </a:p>
          <a:p>
            <a:pPr lvl="2">
              <a:buClr>
                <a:schemeClr val="tx2"/>
              </a:buClr>
            </a:pPr>
            <a:r>
              <a:rPr lang="en-US" altLang="en-US" sz="2400" dirty="0">
                <a:solidFill>
                  <a:schemeClr val="tx2"/>
                </a:solidFill>
              </a:rPr>
              <a:t>Vetting</a:t>
            </a:r>
          </a:p>
          <a:p>
            <a:pPr lvl="2">
              <a:buClr>
                <a:schemeClr val="tx2"/>
              </a:buClr>
            </a:pPr>
            <a:r>
              <a:rPr lang="en-US" altLang="en-US" sz="2400" dirty="0">
                <a:solidFill>
                  <a:schemeClr val="tx2"/>
                </a:solidFill>
              </a:rPr>
              <a:t>Philosophy</a:t>
            </a:r>
          </a:p>
          <a:p>
            <a:pPr lvl="2">
              <a:buClr>
                <a:schemeClr val="tx2"/>
              </a:buClr>
            </a:pPr>
            <a:r>
              <a:rPr lang="en-US" altLang="en-US" sz="2400" dirty="0">
                <a:solidFill>
                  <a:schemeClr val="tx2"/>
                </a:solidFill>
              </a:rPr>
              <a:t>1 thru 40</a:t>
            </a:r>
          </a:p>
          <a:p>
            <a:pPr lvl="2">
              <a:buClr>
                <a:schemeClr val="tx2"/>
              </a:buClr>
            </a:pPr>
            <a:r>
              <a:rPr lang="en-US" altLang="en-US" sz="2400" dirty="0">
                <a:solidFill>
                  <a:schemeClr val="tx2"/>
                </a:solidFill>
              </a:rPr>
              <a:t>41 thru 85</a:t>
            </a:r>
          </a:p>
          <a:p>
            <a:pPr lvl="2">
              <a:buClr>
                <a:schemeClr val="tx2"/>
              </a:buClr>
            </a:pPr>
            <a:r>
              <a:rPr lang="en-US" altLang="en-US" sz="2400" dirty="0">
                <a:solidFill>
                  <a:schemeClr val="tx2"/>
                </a:solidFill>
              </a:rPr>
              <a:t>86 thru 168 (not included)</a:t>
            </a:r>
          </a:p>
          <a:p>
            <a:pPr eaLnBrk="1" hangingPunct="1">
              <a:buClr>
                <a:schemeClr val="tx2"/>
              </a:buClr>
            </a:pPr>
            <a:endParaRPr lang="en-US" altLang="en-US" sz="4000" dirty="0"/>
          </a:p>
          <a:p>
            <a:pPr eaLnBrk="1" hangingPunct="1"/>
            <a:endParaRPr lang="en-US" altLang="en-US" sz="40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EE812-2230-70AB-CB6A-74A97077A654}"/>
              </a:ext>
            </a:extLst>
          </p:cNvPr>
          <p:cNvSpPr>
            <a:spLocks noGrp="1"/>
          </p:cNvSpPr>
          <p:nvPr>
            <p:ph type="title"/>
          </p:nvPr>
        </p:nvSpPr>
        <p:spPr>
          <a:xfrm>
            <a:off x="533400" y="136525"/>
            <a:ext cx="10515600" cy="777875"/>
          </a:xfrm>
        </p:spPr>
        <p:txBody>
          <a:bodyPr/>
          <a:lstStyle/>
          <a:p>
            <a:pPr>
              <a:defRPr/>
            </a:pPr>
            <a:r>
              <a:rPr lang="en-US" altLang="en-US" b="1" dirty="0">
                <a:solidFill>
                  <a:schemeClr val="tx2"/>
                </a:solidFill>
                <a:latin typeface="+mn-lt"/>
              </a:rPr>
              <a:t>NDOC’s Population Projections</a:t>
            </a:r>
            <a:endParaRPr lang="en-US" b="1" dirty="0">
              <a:solidFill>
                <a:schemeClr val="tx2"/>
              </a:solidFill>
              <a:latin typeface="+mn-lt"/>
            </a:endParaRPr>
          </a:p>
        </p:txBody>
      </p:sp>
      <p:pic>
        <p:nvPicPr>
          <p:cNvPr id="15363" name="Picture 2">
            <a:extLst>
              <a:ext uri="{FF2B5EF4-FFF2-40B4-BE49-F238E27FC236}">
                <a16:creationId xmlns:a16="http://schemas.microsoft.com/office/drawing/2014/main" id="{3614DA72-E270-162B-B0B3-A8DE41602D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971800" y="1371600"/>
            <a:ext cx="5772183" cy="4351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FFF44B-3336-2A27-8826-6B54F436C3F8}"/>
              </a:ext>
            </a:extLst>
          </p:cNvPr>
          <p:cNvSpPr>
            <a:spLocks noGrp="1"/>
          </p:cNvSpPr>
          <p:nvPr>
            <p:ph type="title"/>
          </p:nvPr>
        </p:nvSpPr>
        <p:spPr>
          <a:xfrm>
            <a:off x="576454" y="115661"/>
            <a:ext cx="7315200" cy="701675"/>
          </a:xfrm>
        </p:spPr>
        <p:txBody>
          <a:bodyPr/>
          <a:lstStyle/>
          <a:p>
            <a:pPr>
              <a:defRPr/>
            </a:pPr>
            <a:r>
              <a:rPr lang="en-US" altLang="en-US" b="1" dirty="0">
                <a:solidFill>
                  <a:schemeClr val="tx2"/>
                </a:solidFill>
                <a:latin typeface="+mn-lt"/>
              </a:rPr>
              <a:t>NDOC’s Population Projections</a:t>
            </a:r>
            <a:endParaRPr lang="en-US" b="1" dirty="0">
              <a:solidFill>
                <a:schemeClr val="tx2"/>
              </a:solidFill>
              <a:latin typeface="+mn-lt"/>
            </a:endParaRPr>
          </a:p>
        </p:txBody>
      </p:sp>
      <p:pic>
        <p:nvPicPr>
          <p:cNvPr id="16388" name="Picture 3">
            <a:extLst>
              <a:ext uri="{FF2B5EF4-FFF2-40B4-BE49-F238E27FC236}">
                <a16:creationId xmlns:a16="http://schemas.microsoft.com/office/drawing/2014/main" id="{F95EC10C-A448-92BA-8646-024C862637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7286" y="1148147"/>
            <a:ext cx="3096768"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a:extLst>
              <a:ext uri="{FF2B5EF4-FFF2-40B4-BE49-F238E27FC236}">
                <a16:creationId xmlns:a16="http://schemas.microsoft.com/office/drawing/2014/main" id="{27CAAA1A-DF67-943F-C960-99FBEDAF28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7948" y="1148147"/>
            <a:ext cx="3053714" cy="218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a:extLst>
              <a:ext uri="{FF2B5EF4-FFF2-40B4-BE49-F238E27FC236}">
                <a16:creationId xmlns:a16="http://schemas.microsoft.com/office/drawing/2014/main" id="{7C68363B-55CD-EB18-7ADD-8BA9CB6AAFC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8017" y="3456214"/>
            <a:ext cx="3275966"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0DC46-9F84-454A-7DD5-6F826ECD0F33}"/>
              </a:ext>
            </a:extLst>
          </p:cNvPr>
          <p:cNvSpPr>
            <a:spLocks noGrp="1"/>
          </p:cNvSpPr>
          <p:nvPr>
            <p:ph type="title"/>
          </p:nvPr>
        </p:nvSpPr>
        <p:spPr>
          <a:xfrm>
            <a:off x="609600" y="61457"/>
            <a:ext cx="7756525" cy="1054100"/>
          </a:xfrm>
        </p:spPr>
        <p:txBody>
          <a:bodyPr/>
          <a:lstStyle/>
          <a:p>
            <a:pPr>
              <a:defRPr/>
            </a:pPr>
            <a:r>
              <a:rPr lang="en-US" b="1" dirty="0">
                <a:solidFill>
                  <a:schemeClr val="tx2"/>
                </a:solidFill>
                <a:latin typeface="+mn-lt"/>
              </a:rPr>
              <a:t>Custody Bed Capacity</a:t>
            </a:r>
            <a:br>
              <a:rPr lang="en-US" dirty="0">
                <a:solidFill>
                  <a:schemeClr val="tx2"/>
                </a:solidFill>
              </a:rPr>
            </a:br>
            <a:r>
              <a:rPr lang="en-US" sz="2800" dirty="0">
                <a:solidFill>
                  <a:schemeClr val="tx2"/>
                </a:solidFill>
              </a:rPr>
              <a:t>(Total = 10,318 as of August 7, 2022 ) </a:t>
            </a:r>
          </a:p>
        </p:txBody>
      </p:sp>
      <p:pic>
        <p:nvPicPr>
          <p:cNvPr id="17413" name="Picture 10">
            <a:extLst>
              <a:ext uri="{FF2B5EF4-FFF2-40B4-BE49-F238E27FC236}">
                <a16:creationId xmlns:a16="http://schemas.microsoft.com/office/drawing/2014/main" id="{952D216B-4809-CEA4-2D9B-4A9770D1C00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90597" y="1115557"/>
            <a:ext cx="4256372" cy="2468758"/>
          </a:xfrm>
        </p:spPr>
      </p:pic>
      <p:pic>
        <p:nvPicPr>
          <p:cNvPr id="17412" name="Picture 7">
            <a:extLst>
              <a:ext uri="{FF2B5EF4-FFF2-40B4-BE49-F238E27FC236}">
                <a16:creationId xmlns:a16="http://schemas.microsoft.com/office/drawing/2014/main" id="{15DC2E58-FDEB-EFA7-3CFA-83C5B05B19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5032" y="1083205"/>
            <a:ext cx="4222086" cy="250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a:extLst>
              <a:ext uri="{FF2B5EF4-FFF2-40B4-BE49-F238E27FC236}">
                <a16:creationId xmlns:a16="http://schemas.microsoft.com/office/drawing/2014/main" id="{7593E05A-8B8C-C9A0-6D85-F1542EEA92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3584315"/>
            <a:ext cx="4587600" cy="266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A6AF8-A047-A27A-438E-2948E2DE2C64}"/>
              </a:ext>
            </a:extLst>
          </p:cNvPr>
          <p:cNvSpPr>
            <a:spLocks noGrp="1"/>
          </p:cNvSpPr>
          <p:nvPr>
            <p:ph type="title"/>
          </p:nvPr>
        </p:nvSpPr>
        <p:spPr>
          <a:xfrm>
            <a:off x="609600" y="103415"/>
            <a:ext cx="7756525" cy="1054100"/>
          </a:xfrm>
        </p:spPr>
        <p:txBody>
          <a:bodyPr/>
          <a:lstStyle/>
          <a:p>
            <a:pPr>
              <a:defRPr/>
            </a:pPr>
            <a:r>
              <a:rPr lang="en-US" b="1" dirty="0">
                <a:solidFill>
                  <a:schemeClr val="tx2"/>
                </a:solidFill>
                <a:latin typeface="+mn-lt"/>
              </a:rPr>
              <a:t>Female Population</a:t>
            </a:r>
          </a:p>
        </p:txBody>
      </p:sp>
      <p:pic>
        <p:nvPicPr>
          <p:cNvPr id="18436" name="Picture 11">
            <a:extLst>
              <a:ext uri="{FF2B5EF4-FFF2-40B4-BE49-F238E27FC236}">
                <a16:creationId xmlns:a16="http://schemas.microsoft.com/office/drawing/2014/main" id="{5C60F034-986A-ECF5-B552-04FFC6B8394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31851" y="962026"/>
            <a:ext cx="4470400" cy="2466975"/>
          </a:xfrm>
        </p:spPr>
      </p:pic>
      <p:pic>
        <p:nvPicPr>
          <p:cNvPr id="18437" name="Picture 13">
            <a:extLst>
              <a:ext uri="{FF2B5EF4-FFF2-40B4-BE49-F238E27FC236}">
                <a16:creationId xmlns:a16="http://schemas.microsoft.com/office/drawing/2014/main" id="{0EEB79F8-5156-358F-33E1-AB103F8AD5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545682"/>
            <a:ext cx="44704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4">
            <a:extLst>
              <a:ext uri="{FF2B5EF4-FFF2-40B4-BE49-F238E27FC236}">
                <a16:creationId xmlns:a16="http://schemas.microsoft.com/office/drawing/2014/main" id="{DF26DFD3-E90D-EC9D-D4A7-6D5FF97625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646794"/>
            <a:ext cx="469892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14">
            <a:extLst>
              <a:ext uri="{FF2B5EF4-FFF2-40B4-BE49-F238E27FC236}">
                <a16:creationId xmlns:a16="http://schemas.microsoft.com/office/drawing/2014/main" id="{83132335-9CAA-FE06-5166-F4C8A2576587}"/>
              </a:ext>
            </a:extLst>
          </p:cNvPr>
          <p:cNvSpPr txBox="1">
            <a:spLocks noChangeArrowheads="1"/>
          </p:cNvSpPr>
          <p:nvPr/>
        </p:nvSpPr>
        <p:spPr bwMode="auto">
          <a:xfrm>
            <a:off x="1905000" y="3505200"/>
            <a:ext cx="3013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000" b="1" dirty="0">
                <a:solidFill>
                  <a:srgbClr val="7F7F7F"/>
                </a:solidFill>
                <a:latin typeface="Calibri" panose="020F0502020204030204" pitchFamily="34" charset="0"/>
                <a:cs typeface="Tahoma" panose="020B0604030504040204" pitchFamily="34" charset="0"/>
              </a:rPr>
              <a:t>CY2022: Legislature Approved Forecast and Actual</a:t>
            </a:r>
          </a:p>
          <a:p>
            <a:endParaRPr lang="en-US" altLang="en-US" dirty="0">
              <a:cs typeface="Tahoma" panose="020B0604030504040204" pitchFamily="34" charset="0"/>
            </a:endParaRPr>
          </a:p>
        </p:txBody>
      </p:sp>
      <p:sp>
        <p:nvSpPr>
          <p:cNvPr id="18440" name="TextBox 15">
            <a:extLst>
              <a:ext uri="{FF2B5EF4-FFF2-40B4-BE49-F238E27FC236}">
                <a16:creationId xmlns:a16="http://schemas.microsoft.com/office/drawing/2014/main" id="{41B1CD81-8D5A-64B0-2B86-5BFF3C19EF50}"/>
              </a:ext>
            </a:extLst>
          </p:cNvPr>
          <p:cNvSpPr txBox="1">
            <a:spLocks noChangeArrowheads="1"/>
          </p:cNvSpPr>
          <p:nvPr/>
        </p:nvSpPr>
        <p:spPr bwMode="auto">
          <a:xfrm>
            <a:off x="6477000" y="3886200"/>
            <a:ext cx="4876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000" dirty="0">
                <a:solidFill>
                  <a:schemeClr val="tx2"/>
                </a:solidFill>
                <a:latin typeface="Calibri" panose="020F0502020204030204" pitchFamily="34" charset="0"/>
                <a:cs typeface="Tahoma" panose="020B0604030504040204" pitchFamily="34" charset="0"/>
              </a:rPr>
              <a:t>The population analysis is projected to increase over the next 10 years. Due to limited staff in the north, a high demand for additional staff and space is vital to cover the higher occupancy in the south. </a:t>
            </a:r>
            <a:endParaRPr lang="en-US" altLang="en-US" sz="2000" dirty="0">
              <a:solidFill>
                <a:schemeClr val="tx2"/>
              </a:solidFill>
              <a:cs typeface="Tahoma" panose="020B0604030504040204" pitchFamily="34" charset="0"/>
            </a:endParaRPr>
          </a:p>
        </p:txBody>
      </p:sp>
    </p:spTree>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C Maste Template.potx" id="{E8E4DBE6-3E69-4B89-8127-CC1DC201DFE2}" vid="{EF1DFB6A-E236-464C-8597-F20E24397E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9412</TotalTime>
  <Words>2381</Words>
  <Application>Microsoft Office PowerPoint</Application>
  <PresentationFormat>Widescreen</PresentationFormat>
  <Paragraphs>581</Paragraphs>
  <Slides>44</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2" baseType="lpstr">
      <vt:lpstr>Arial</vt:lpstr>
      <vt:lpstr>Calibri</vt:lpstr>
      <vt:lpstr>Calibri Light</vt:lpstr>
      <vt:lpstr>Tahoma</vt:lpstr>
      <vt:lpstr>Wingdings</vt:lpstr>
      <vt:lpstr>Wingdings 2</vt:lpstr>
      <vt:lpstr>Office Theme</vt:lpstr>
      <vt:lpstr>Document</vt:lpstr>
      <vt:lpstr>PowerPoint Presentation</vt:lpstr>
      <vt:lpstr>Presenters:</vt:lpstr>
      <vt:lpstr>Department Overview</vt:lpstr>
      <vt:lpstr>NDOC’s Statements </vt:lpstr>
      <vt:lpstr>Contents     </vt:lpstr>
      <vt:lpstr>NDOC’s Population Projections</vt:lpstr>
      <vt:lpstr>NDOC’s Population Projections</vt:lpstr>
      <vt:lpstr>Custody Bed Capacity (Total = 10,318 as of August 7, 2022 ) </vt:lpstr>
      <vt:lpstr>Female Population</vt:lpstr>
      <vt:lpstr>Male Population</vt:lpstr>
      <vt:lpstr>Master Plan Overview </vt:lpstr>
      <vt:lpstr>Master Plan Overview (continued) </vt:lpstr>
      <vt:lpstr>Master Plan Bases (1 of 3)</vt:lpstr>
      <vt:lpstr>Master Plan Bases (2 of 3)</vt:lpstr>
      <vt:lpstr>PowerPoint Presentation</vt:lpstr>
      <vt:lpstr>Master Plan – FMWCC </vt:lpstr>
      <vt:lpstr>Master Plan – SDCC </vt:lpstr>
      <vt:lpstr>Master Plan – NNCC</vt:lpstr>
      <vt:lpstr>Master Plan – Prison 8  </vt:lpstr>
      <vt:lpstr>Master Plan – TLVCC </vt:lpstr>
      <vt:lpstr>Master Plan – SCC </vt:lpstr>
      <vt:lpstr> Proposed CIPs</vt:lpstr>
      <vt:lpstr>Facility Abbreviations (1 of 2) </vt:lpstr>
      <vt:lpstr>Facility Abbreviations (2 of 2) </vt:lpstr>
      <vt:lpstr>Personnel Abbreviations</vt:lpstr>
      <vt:lpstr>CIP Vetting Process</vt:lpstr>
      <vt:lpstr>CIP Philosophy</vt:lpstr>
      <vt:lpstr>CIPs: 1 - 5</vt:lpstr>
      <vt:lpstr>CIPs: 6 - 10</vt:lpstr>
      <vt:lpstr>CIPs: 11 - 15</vt:lpstr>
      <vt:lpstr>CIPs: 16 - 20</vt:lpstr>
      <vt:lpstr>CIPs: 21 - 25</vt:lpstr>
      <vt:lpstr>CIPs: 26 - 30</vt:lpstr>
      <vt:lpstr>CIPs: 31 - 35</vt:lpstr>
      <vt:lpstr>CIPs: 36 - 40</vt:lpstr>
      <vt:lpstr>Remaining CIPs (41-86) Note: CIPs 87-168 Not Shown</vt:lpstr>
      <vt:lpstr>CIPs: 41-50  (Note: Costs are Approx.)</vt:lpstr>
      <vt:lpstr>CIPs: 51-60  (Note: Costs are Approx.)</vt:lpstr>
      <vt:lpstr>CIPs: 61-70  (Note: Costs are Approx.)</vt:lpstr>
      <vt:lpstr>CIPs: 71-80  (Note: Costs are Approx.)</vt:lpstr>
      <vt:lpstr>CIPs: 81-85  (Note: Costs are Approx.)</vt:lpstr>
      <vt:lpstr>Statewide Projects (not included)</vt:lpstr>
      <vt:lpstr>Questions?</vt:lpstr>
      <vt:lpstr>PowerPoint Presentation</vt:lpstr>
    </vt:vector>
  </TitlesOfParts>
  <Company>Nevada Dept. Of Corrections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Lucas</dc:creator>
  <cp:lastModifiedBy>Lisa Lucas</cp:lastModifiedBy>
  <cp:revision>92</cp:revision>
  <cp:lastPrinted>2020-03-30T14:51:08Z</cp:lastPrinted>
  <dcterms:created xsi:type="dcterms:W3CDTF">2022-05-17T15:50:01Z</dcterms:created>
  <dcterms:modified xsi:type="dcterms:W3CDTF">2022-08-23T20:16:17Z</dcterms:modified>
</cp:coreProperties>
</file>